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300" r:id="rId4"/>
    <p:sldId id="302" r:id="rId5"/>
    <p:sldId id="295" r:id="rId6"/>
    <p:sldId id="301" r:id="rId7"/>
    <p:sldId id="303" r:id="rId8"/>
    <p:sldId id="341" r:id="rId9"/>
    <p:sldId id="338" r:id="rId10"/>
    <p:sldId id="339" r:id="rId11"/>
    <p:sldId id="340" r:id="rId12"/>
    <p:sldId id="304" r:id="rId13"/>
    <p:sldId id="305" r:id="rId14"/>
    <p:sldId id="306" r:id="rId15"/>
    <p:sldId id="313" r:id="rId16"/>
    <p:sldId id="314" r:id="rId17"/>
    <p:sldId id="315" r:id="rId18"/>
    <p:sldId id="316" r:id="rId19"/>
    <p:sldId id="321" r:id="rId20"/>
    <p:sldId id="322" r:id="rId21"/>
    <p:sldId id="323" r:id="rId22"/>
    <p:sldId id="325" r:id="rId23"/>
    <p:sldId id="324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4" r:id="rId32"/>
    <p:sldId id="34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0153" y="3770816"/>
            <a:ext cx="8825658" cy="1400438"/>
          </a:xfrm>
        </p:spPr>
        <p:txBody>
          <a:bodyPr/>
          <a:lstStyle/>
          <a:p>
            <a:r>
              <a:rPr lang="pt-BR" sz="6000" b="1" dirty="0" smtClean="0"/>
              <a:t/>
            </a:r>
            <a:br>
              <a:rPr lang="pt-BR" sz="6000" b="1" dirty="0" smtClean="0"/>
            </a:br>
            <a:r>
              <a:rPr lang="pt-BR" sz="6000" b="1" dirty="0"/>
              <a:t/>
            </a:r>
            <a:br>
              <a:rPr lang="pt-BR" sz="6000" b="1" dirty="0"/>
            </a:br>
            <a:r>
              <a:rPr lang="pt-BR" sz="6000" b="1" dirty="0" smtClean="0"/>
              <a:t/>
            </a:r>
            <a:br>
              <a:rPr lang="pt-BR" sz="6000" b="1" dirty="0" smtClean="0"/>
            </a:br>
            <a:r>
              <a:rPr lang="pt-BR" sz="6000" b="1" dirty="0"/>
              <a:t/>
            </a:r>
            <a:br>
              <a:rPr lang="pt-BR" sz="6000" b="1" dirty="0"/>
            </a:br>
            <a:r>
              <a:rPr lang="pt-BR" sz="6000" b="1" dirty="0" smtClean="0"/>
              <a:t/>
            </a:r>
            <a:br>
              <a:rPr lang="pt-BR" sz="6000" b="1" dirty="0" smtClean="0"/>
            </a:br>
            <a:r>
              <a:rPr lang="pt-BR" sz="6000" b="1" dirty="0" smtClean="0"/>
              <a:t/>
            </a:r>
            <a:br>
              <a:rPr lang="pt-BR" sz="6000" b="1" dirty="0" smtClean="0"/>
            </a:br>
            <a:r>
              <a:rPr lang="pt-BR" sz="6000" b="1" dirty="0" smtClean="0"/>
              <a:t>       </a:t>
            </a:r>
            <a:br>
              <a:rPr lang="pt-BR" sz="6000" b="1" dirty="0" smtClean="0"/>
            </a:br>
            <a:r>
              <a:rPr lang="pt-BR" sz="6000" b="1" dirty="0" smtClean="0"/>
              <a:t>Direito de Vizinhança</a:t>
            </a:r>
            <a:r>
              <a:rPr lang="pt-BR" sz="6000" b="1" dirty="0" smtClean="0"/>
              <a:t/>
            </a:r>
            <a:br>
              <a:rPr lang="pt-BR" sz="6000" b="1" dirty="0" smtClean="0"/>
            </a:br>
            <a:r>
              <a:rPr lang="pt-BR" sz="6000" b="1" dirty="0"/>
              <a:t/>
            </a:r>
            <a:br>
              <a:rPr lang="pt-BR" sz="6000" b="1" dirty="0"/>
            </a:br>
            <a:endParaRPr lang="pt-BR" sz="60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079754" y="5925702"/>
            <a:ext cx="2540745" cy="621030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accent2"/>
                </a:solidFill>
              </a:rPr>
              <a:t>@</a:t>
            </a:r>
            <a:r>
              <a:rPr lang="pt-BR" b="1" dirty="0" err="1" smtClean="0">
                <a:solidFill>
                  <a:schemeClr val="accent2"/>
                </a:solidFill>
              </a:rPr>
              <a:t>nanda_ferreiraS</a:t>
            </a:r>
            <a:endParaRPr lang="pt-BR" b="1" dirty="0">
              <a:solidFill>
                <a:schemeClr val="accent2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437" y="484833"/>
            <a:ext cx="2221512" cy="17965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49" y="3901771"/>
            <a:ext cx="317182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3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Do Uso Anormal da Propriedade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622520" y="2947749"/>
            <a:ext cx="324463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Quais casos mais comuns desse tipo de uso anormal? </a:t>
            </a:r>
            <a:endParaRPr lang="pt-BR" sz="2400" b="1" i="1" dirty="0">
              <a:solidFill>
                <a:srgbClr val="00B050"/>
              </a:solidFill>
            </a:endParaRPr>
          </a:p>
          <a:p>
            <a:pPr marL="1438275" algn="just"/>
            <a:r>
              <a:rPr lang="pt-BR" dirty="0"/>
              <a:t/>
            </a:r>
            <a:br>
              <a:rPr lang="pt-BR" dirty="0"/>
            </a:br>
            <a:endParaRPr lang="pt-BR" b="1" dirty="0" smtClean="0">
              <a:solidFill>
                <a:schemeClr val="accent2"/>
              </a:solidFill>
            </a:endParaRPr>
          </a:p>
          <a:p>
            <a:pPr marL="990600" algn="just"/>
            <a:endParaRPr lang="pt-BR" sz="2300" b="1" dirty="0" smtClean="0">
              <a:solidFill>
                <a:srgbClr val="00B050"/>
              </a:solidFill>
            </a:endParaRPr>
          </a:p>
          <a:p>
            <a:pPr marL="990600" algn="just"/>
            <a:endParaRPr lang="pt-BR" sz="2300" b="1" dirty="0" smtClean="0">
              <a:solidFill>
                <a:srgbClr val="00B050"/>
              </a:solidFill>
            </a:endParaRPr>
          </a:p>
          <a:p>
            <a:pPr marL="990600" indent="19050" algn="just">
              <a:buFont typeface="Wingdings" panose="05000000000000000000" pitchFamily="2" charset="2"/>
              <a:buChar char="Ø"/>
            </a:pPr>
            <a:endParaRPr lang="pt-BR" b="1" dirty="0"/>
          </a:p>
          <a:p>
            <a:endParaRPr lang="pt-BR" b="1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0" y="3228974"/>
            <a:ext cx="6355425" cy="371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2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Do Uso Anormal da Propriedade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870170" y="2909649"/>
            <a:ext cx="1038432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Quais casos mais comuns desse tipo de uso anormal? </a:t>
            </a:r>
            <a:endParaRPr lang="pt-BR" sz="2400" b="1" i="1" dirty="0">
              <a:solidFill>
                <a:srgbClr val="00B050"/>
              </a:solidFill>
            </a:endParaRPr>
          </a:p>
          <a:p>
            <a:pPr marL="990600" algn="just"/>
            <a:endParaRPr lang="pt-BR" sz="2000" b="1" dirty="0" smtClean="0">
              <a:solidFill>
                <a:srgbClr val="00B050"/>
              </a:solidFill>
            </a:endParaRPr>
          </a:p>
          <a:p>
            <a:pPr marL="990600" algn="just"/>
            <a:endParaRPr lang="pt-BR" sz="2000" b="1" dirty="0" smtClean="0">
              <a:solidFill>
                <a:srgbClr val="00B050"/>
              </a:solidFill>
            </a:endParaRPr>
          </a:p>
          <a:p>
            <a:endParaRPr lang="pt-BR" b="1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49" y="4090925"/>
            <a:ext cx="5740351" cy="23528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49" y="4344658"/>
            <a:ext cx="5091413" cy="184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9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Do Uso Anormal da Propriedade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965420" y="2795349"/>
            <a:ext cx="10384325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Qual solução pode ocorrer em caso de uso anormal- </a:t>
            </a:r>
            <a:r>
              <a:rPr lang="pt-BR" sz="2400" b="1" dirty="0" smtClean="0">
                <a:solidFill>
                  <a:schemeClr val="accent2"/>
                </a:solidFill>
              </a:rPr>
              <a:t>Demolição, Reparação e Garantia. </a:t>
            </a:r>
            <a:endParaRPr lang="pt-BR" sz="2400" b="1" i="1" dirty="0">
              <a:solidFill>
                <a:schemeClr val="accent2"/>
              </a:solidFill>
            </a:endParaRPr>
          </a:p>
          <a:p>
            <a:pPr marL="1438275" algn="just"/>
            <a:endParaRPr lang="pt-BR" b="1" dirty="0" smtClean="0">
              <a:solidFill>
                <a:schemeClr val="accent2"/>
              </a:solidFill>
            </a:endParaRPr>
          </a:p>
          <a:p>
            <a:pPr marL="990600" indent="19050" algn="just">
              <a:buFont typeface="Wingdings" panose="05000000000000000000" pitchFamily="2" charset="2"/>
              <a:buChar char="Ø"/>
            </a:pPr>
            <a:r>
              <a:rPr lang="pt-BR" sz="2100" b="1" i="1" dirty="0">
                <a:solidFill>
                  <a:srgbClr val="00B050"/>
                </a:solidFill>
              </a:rPr>
              <a:t>Art. 1.280. O proprietário ou o possuidor </a:t>
            </a:r>
            <a:r>
              <a:rPr lang="pt-BR" sz="2100" b="1" i="1" dirty="0">
                <a:solidFill>
                  <a:srgbClr val="FF0000"/>
                </a:solidFill>
              </a:rPr>
              <a:t>tem direito a exigir do dono do prédio vizinho a demolição, ou a reparação deste</a:t>
            </a:r>
            <a:r>
              <a:rPr lang="pt-BR" sz="2100" b="1" i="1" dirty="0">
                <a:solidFill>
                  <a:srgbClr val="00B050"/>
                </a:solidFill>
              </a:rPr>
              <a:t>, quando ameace ruína, bem como que lhe preste caução pelo dano iminente</a:t>
            </a:r>
            <a:r>
              <a:rPr lang="pt-BR" sz="2100" b="1" i="1" dirty="0" smtClean="0">
                <a:solidFill>
                  <a:srgbClr val="00B050"/>
                </a:solidFill>
              </a:rPr>
              <a:t>.</a:t>
            </a:r>
          </a:p>
          <a:p>
            <a:pPr marL="990600" algn="just"/>
            <a:endParaRPr lang="pt-BR" sz="2100" b="1" i="1" dirty="0">
              <a:solidFill>
                <a:srgbClr val="00B050"/>
              </a:solidFill>
            </a:endParaRPr>
          </a:p>
          <a:p>
            <a:pPr marL="990600" indent="19050" algn="just">
              <a:buFont typeface="Wingdings" panose="05000000000000000000" pitchFamily="2" charset="2"/>
              <a:buChar char="Ø"/>
            </a:pPr>
            <a:r>
              <a:rPr lang="pt-BR" sz="2100" b="1" i="1" dirty="0">
                <a:solidFill>
                  <a:srgbClr val="00B050"/>
                </a:solidFill>
              </a:rPr>
              <a:t>Art. 1.281. O proprietário ou o possuidor de um prédio, em que alguém tenha direito de fazer obras, </a:t>
            </a:r>
            <a:r>
              <a:rPr lang="pt-BR" sz="2100" b="1" i="1" dirty="0">
                <a:solidFill>
                  <a:srgbClr val="FF0000"/>
                </a:solidFill>
              </a:rPr>
              <a:t>pode, no caso de dano iminente, exigir do autor delas as necessárias garantias </a:t>
            </a:r>
            <a:r>
              <a:rPr lang="pt-BR" sz="2100" b="1" i="1" dirty="0">
                <a:solidFill>
                  <a:srgbClr val="00B050"/>
                </a:solidFill>
              </a:rPr>
              <a:t>contra o prejuízo eventual.</a:t>
            </a:r>
          </a:p>
          <a:p>
            <a:pPr marL="990600" indent="19050" algn="just">
              <a:buFont typeface="Wingdings" panose="05000000000000000000" pitchFamily="2" charset="2"/>
              <a:buChar char="Ø"/>
            </a:pPr>
            <a:endParaRPr lang="pt-BR" sz="2300" b="1" dirty="0">
              <a:solidFill>
                <a:srgbClr val="00B050"/>
              </a:solidFill>
            </a:endParaRPr>
          </a:p>
          <a:p>
            <a:pPr marL="990600" indent="19050" algn="just">
              <a:buFont typeface="Wingdings" panose="05000000000000000000" pitchFamily="2" charset="2"/>
              <a:buChar char="Ø"/>
            </a:pPr>
            <a:endParaRPr lang="pt-BR" sz="2300" b="1" dirty="0">
              <a:solidFill>
                <a:srgbClr val="00B050"/>
              </a:solidFill>
            </a:endParaRPr>
          </a:p>
          <a:p>
            <a:endParaRPr lang="pt-BR" b="1" dirty="0"/>
          </a:p>
          <a:p>
            <a:endParaRPr lang="pt-BR" b="1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355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Das Árvores Limítrofes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5059880" y="2871549"/>
            <a:ext cx="6865419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smtClean="0">
                <a:solidFill>
                  <a:schemeClr val="accent6">
                    <a:lumMod val="50000"/>
                  </a:schemeClr>
                </a:solidFill>
              </a:rPr>
              <a:t>Como se regula, entre vizinhos, a questão das árvores e frutos?</a:t>
            </a:r>
            <a:endParaRPr lang="pt-BR" sz="1600" b="1" i="1" dirty="0">
              <a:solidFill>
                <a:schemeClr val="accent2"/>
              </a:solidFill>
            </a:endParaRPr>
          </a:p>
          <a:p>
            <a:pPr marL="1438275" algn="just"/>
            <a:endParaRPr lang="pt-BR" sz="1600" b="1" dirty="0" smtClean="0">
              <a:solidFill>
                <a:schemeClr val="accent2"/>
              </a:solidFill>
            </a:endParaRPr>
          </a:p>
          <a:p>
            <a:pPr marL="990600" indent="19050" algn="just">
              <a:buFont typeface="Wingdings" panose="05000000000000000000" pitchFamily="2" charset="2"/>
              <a:buChar char="Ø"/>
            </a:pPr>
            <a:r>
              <a:rPr lang="pt-BR" sz="1600" b="1" i="1" dirty="0">
                <a:solidFill>
                  <a:srgbClr val="00B050"/>
                </a:solidFill>
              </a:rPr>
              <a:t>Art. 1.282. A árvore, cujo </a:t>
            </a:r>
            <a:r>
              <a:rPr lang="pt-BR" sz="1600" b="1" i="1" dirty="0">
                <a:solidFill>
                  <a:srgbClr val="FF0000"/>
                </a:solidFill>
              </a:rPr>
              <a:t>tronco estiver na linha divisória</a:t>
            </a:r>
            <a:r>
              <a:rPr lang="pt-BR" sz="1600" b="1" i="1" dirty="0">
                <a:solidFill>
                  <a:srgbClr val="00B050"/>
                </a:solidFill>
              </a:rPr>
              <a:t>, presume-se </a:t>
            </a:r>
            <a:r>
              <a:rPr lang="pt-BR" sz="1600" b="1" i="1" dirty="0">
                <a:solidFill>
                  <a:srgbClr val="FF0000"/>
                </a:solidFill>
              </a:rPr>
              <a:t>pertencer em comum </a:t>
            </a:r>
            <a:r>
              <a:rPr lang="pt-BR" sz="1600" b="1" i="1" dirty="0">
                <a:solidFill>
                  <a:srgbClr val="00B050"/>
                </a:solidFill>
              </a:rPr>
              <a:t>aos donos dos prédios confinantes.</a:t>
            </a:r>
          </a:p>
          <a:p>
            <a:pPr marL="990600" indent="19050" algn="just">
              <a:buFont typeface="Wingdings" panose="05000000000000000000" pitchFamily="2" charset="2"/>
              <a:buChar char="Ø"/>
            </a:pPr>
            <a:endParaRPr lang="pt-BR" sz="1600" b="1" i="1" dirty="0">
              <a:solidFill>
                <a:srgbClr val="00B050"/>
              </a:solidFill>
            </a:endParaRPr>
          </a:p>
          <a:p>
            <a:pPr marL="990600" indent="19050" algn="just">
              <a:buFont typeface="Wingdings" panose="05000000000000000000" pitchFamily="2" charset="2"/>
              <a:buChar char="Ø"/>
            </a:pPr>
            <a:r>
              <a:rPr lang="pt-BR" sz="1600" b="1" i="1" dirty="0">
                <a:solidFill>
                  <a:srgbClr val="00B050"/>
                </a:solidFill>
              </a:rPr>
              <a:t>Art. 1.283. </a:t>
            </a:r>
            <a:r>
              <a:rPr lang="pt-BR" sz="1600" b="1" i="1" dirty="0">
                <a:solidFill>
                  <a:srgbClr val="FF0000"/>
                </a:solidFill>
              </a:rPr>
              <a:t>As raízes e os ramos de árvore, que ultrapassarem a estrema do prédio, poderão ser cortados, até o plano vertical divisório</a:t>
            </a:r>
            <a:r>
              <a:rPr lang="pt-BR" sz="1600" b="1" i="1" dirty="0">
                <a:solidFill>
                  <a:srgbClr val="00B050"/>
                </a:solidFill>
              </a:rPr>
              <a:t>, pelo proprietário do terreno invadido.</a:t>
            </a:r>
          </a:p>
          <a:p>
            <a:pPr marL="990600" indent="19050" algn="just">
              <a:buFont typeface="Wingdings" panose="05000000000000000000" pitchFamily="2" charset="2"/>
              <a:buChar char="Ø"/>
            </a:pPr>
            <a:endParaRPr lang="pt-BR" sz="1600" b="1" i="1" dirty="0">
              <a:solidFill>
                <a:srgbClr val="00B050"/>
              </a:solidFill>
            </a:endParaRPr>
          </a:p>
          <a:p>
            <a:pPr marL="990600" indent="19050" algn="just">
              <a:buFont typeface="Wingdings" panose="05000000000000000000" pitchFamily="2" charset="2"/>
              <a:buChar char="Ø"/>
            </a:pPr>
            <a:r>
              <a:rPr lang="pt-BR" sz="1600" b="1" i="1" dirty="0">
                <a:solidFill>
                  <a:srgbClr val="00B050"/>
                </a:solidFill>
              </a:rPr>
              <a:t>Art. 1.284. </a:t>
            </a:r>
            <a:r>
              <a:rPr lang="pt-BR" sz="1600" b="1" i="1" dirty="0">
                <a:solidFill>
                  <a:srgbClr val="FF0000"/>
                </a:solidFill>
              </a:rPr>
              <a:t>Os frutos caídos de árvore do terreno vizinho pertencem ao dono do solo onde caíram</a:t>
            </a:r>
            <a:r>
              <a:rPr lang="pt-BR" sz="1600" b="1" i="1" dirty="0">
                <a:solidFill>
                  <a:srgbClr val="00B050"/>
                </a:solidFill>
              </a:rPr>
              <a:t>, se este for de propriedade particular.</a:t>
            </a:r>
            <a:endParaRPr lang="pt-BR" sz="1600" b="1" dirty="0">
              <a:solidFill>
                <a:srgbClr val="00B050"/>
              </a:solidFill>
            </a:endParaRPr>
          </a:p>
          <a:p>
            <a:pPr marL="990600" indent="19050" algn="just">
              <a:buFont typeface="Wingdings" panose="05000000000000000000" pitchFamily="2" charset="2"/>
              <a:buChar char="Ø"/>
            </a:pPr>
            <a:endParaRPr lang="pt-BR" sz="1600" b="1" dirty="0">
              <a:solidFill>
                <a:srgbClr val="00B050"/>
              </a:solidFill>
            </a:endParaRPr>
          </a:p>
          <a:p>
            <a:endParaRPr lang="pt-BR" sz="1600" b="1" dirty="0"/>
          </a:p>
          <a:p>
            <a:endParaRPr lang="pt-BR" sz="1600" b="1" dirty="0" smtClean="0"/>
          </a:p>
          <a:p>
            <a:endParaRPr lang="pt-BR" sz="1600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03" y="3248788"/>
            <a:ext cx="4568048" cy="34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Das Árvores Limítrofes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165321" y="2836068"/>
            <a:ext cx="6806980" cy="7709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algn="just"/>
            <a:r>
              <a:rPr lang="pt-BR" sz="2100" b="1" dirty="0" smtClean="0">
                <a:solidFill>
                  <a:schemeClr val="accent6">
                    <a:lumMod val="50000"/>
                  </a:schemeClr>
                </a:solidFill>
              </a:rPr>
              <a:t>Como se regula, entre vizinhos, a questão das árvores e frutos?</a:t>
            </a:r>
            <a:endParaRPr lang="pt-BR" sz="2100" b="1" i="1" dirty="0">
              <a:solidFill>
                <a:schemeClr val="accent2"/>
              </a:solidFill>
            </a:endParaRPr>
          </a:p>
          <a:p>
            <a:pPr marL="1438275" algn="just"/>
            <a:endParaRPr lang="pt-BR" sz="2100" b="1" dirty="0" smtClean="0">
              <a:solidFill>
                <a:schemeClr val="accent2"/>
              </a:solidFill>
            </a:endParaRPr>
          </a:p>
          <a:p>
            <a:pPr marL="990600" algn="just"/>
            <a:endParaRPr lang="pt-BR" sz="2100" b="1" i="1" dirty="0" smtClean="0">
              <a:solidFill>
                <a:srgbClr val="00B050"/>
              </a:solidFill>
            </a:endParaRPr>
          </a:p>
          <a:p>
            <a:pPr marL="990600" indent="19050" algn="just">
              <a:buFont typeface="Wingdings" panose="05000000000000000000" pitchFamily="2" charset="2"/>
              <a:buChar char="Ø"/>
            </a:pPr>
            <a:r>
              <a:rPr lang="pt-BR" sz="2100" b="1" i="1" dirty="0" smtClean="0">
                <a:solidFill>
                  <a:schemeClr val="accent2"/>
                </a:solidFill>
              </a:rPr>
              <a:t>E se os frutos caírem em terreno público?  </a:t>
            </a:r>
            <a:r>
              <a:rPr lang="pt-BR" sz="2100" b="1" i="1" dirty="0" smtClean="0">
                <a:solidFill>
                  <a:srgbClr val="00B050"/>
                </a:solidFill>
              </a:rPr>
              <a:t>Continuará sendo do dono! </a:t>
            </a:r>
            <a:endParaRPr lang="pt-BR" sz="2100" b="1" i="1" dirty="0">
              <a:solidFill>
                <a:srgbClr val="00B050"/>
              </a:solidFill>
            </a:endParaRPr>
          </a:p>
          <a:p>
            <a:pPr marL="990600" algn="just"/>
            <a:endParaRPr lang="pt-BR" sz="2100" b="1" i="1" dirty="0" smtClean="0">
              <a:solidFill>
                <a:schemeClr val="accent2"/>
              </a:solidFill>
            </a:endParaRPr>
          </a:p>
          <a:p>
            <a:pPr marL="990600" indent="19050" algn="just">
              <a:buFont typeface="Wingdings" panose="05000000000000000000" pitchFamily="2" charset="2"/>
              <a:buChar char="Ø"/>
            </a:pPr>
            <a:r>
              <a:rPr lang="pt-BR" sz="2100" b="1" i="1" dirty="0" smtClean="0">
                <a:solidFill>
                  <a:schemeClr val="accent2"/>
                </a:solidFill>
              </a:rPr>
              <a:t>E se os frutos forem de árvore limítrofe, comum aos vizinhos</a:t>
            </a:r>
            <a:r>
              <a:rPr lang="pt-BR" sz="2100" b="1" i="1" dirty="0" smtClean="0">
                <a:solidFill>
                  <a:srgbClr val="00B050"/>
                </a:solidFill>
              </a:rPr>
              <a:t>? É de ambos! Tem que ser repartido igual! Independente de onde estejam!</a:t>
            </a:r>
          </a:p>
          <a:p>
            <a:pPr marL="990600" algn="just"/>
            <a:endParaRPr lang="pt-BR" sz="2100" b="1" i="1" dirty="0" smtClean="0">
              <a:solidFill>
                <a:srgbClr val="00B050"/>
              </a:solidFill>
            </a:endParaRPr>
          </a:p>
          <a:p>
            <a:pPr marL="990600" algn="just"/>
            <a:endParaRPr lang="pt-BR" sz="2100" b="1" i="1" dirty="0">
              <a:solidFill>
                <a:srgbClr val="00B050"/>
              </a:solidFill>
            </a:endParaRPr>
          </a:p>
          <a:p>
            <a:endParaRPr lang="pt-BR" b="1" dirty="0"/>
          </a:p>
          <a:p>
            <a:endParaRPr lang="pt-BR" b="1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0" y="3209925"/>
            <a:ext cx="386715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6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Das Árvores Limítrofes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651095" y="2743200"/>
            <a:ext cx="605450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Como se regula, entre vizinhos, a questão das árvores e frutos?</a:t>
            </a:r>
            <a:endParaRPr lang="pt-BR" sz="2400" b="1" i="1" dirty="0">
              <a:solidFill>
                <a:schemeClr val="accent2"/>
              </a:solidFill>
            </a:endParaRPr>
          </a:p>
          <a:p>
            <a:pPr marL="1438275" algn="just"/>
            <a:endParaRPr lang="pt-BR" b="1" dirty="0" smtClean="0">
              <a:solidFill>
                <a:schemeClr val="accent2"/>
              </a:solidFill>
            </a:endParaRPr>
          </a:p>
          <a:p>
            <a:pPr marL="990600" algn="just"/>
            <a:endParaRPr lang="pt-BR" sz="2100" b="1" i="1" dirty="0" smtClean="0">
              <a:solidFill>
                <a:srgbClr val="00B050"/>
              </a:solidFill>
            </a:endParaRPr>
          </a:p>
          <a:p>
            <a:pPr marL="990600" indent="19050" algn="just">
              <a:buFont typeface="Wingdings" panose="05000000000000000000" pitchFamily="2" charset="2"/>
              <a:buChar char="Ø"/>
            </a:pPr>
            <a:r>
              <a:rPr lang="pt-BR" sz="2100" b="1" i="1" dirty="0" smtClean="0">
                <a:solidFill>
                  <a:schemeClr val="accent2"/>
                </a:solidFill>
              </a:rPr>
              <a:t>Os frutos podem ser caídos de forma provocada? </a:t>
            </a:r>
            <a:endParaRPr lang="pt-BR" sz="2100" b="1" i="1" dirty="0" smtClean="0">
              <a:solidFill>
                <a:srgbClr val="00B050"/>
              </a:solidFill>
            </a:endParaRPr>
          </a:p>
          <a:p>
            <a:pPr marL="990600" indent="19050" algn="just">
              <a:buFont typeface="Wingdings" panose="05000000000000000000" pitchFamily="2" charset="2"/>
              <a:buChar char="Ø"/>
            </a:pPr>
            <a:endParaRPr lang="pt-BR" sz="2100" b="1" i="1" dirty="0">
              <a:solidFill>
                <a:srgbClr val="00B050"/>
              </a:solidFill>
            </a:endParaRPr>
          </a:p>
          <a:p>
            <a:pPr marL="1704975" indent="9525" algn="just">
              <a:buFont typeface="Wingdings" panose="05000000000000000000" pitchFamily="2" charset="2"/>
              <a:buChar char="v"/>
            </a:pPr>
            <a:r>
              <a:rPr lang="pt-BR" sz="2100" b="1" i="1" dirty="0" smtClean="0">
                <a:solidFill>
                  <a:srgbClr val="002060"/>
                </a:solidFill>
              </a:rPr>
              <a:t>Dolo ou Culpa</a:t>
            </a:r>
          </a:p>
          <a:p>
            <a:pPr marL="1704975" indent="9525" algn="just">
              <a:buFont typeface="Wingdings" panose="05000000000000000000" pitchFamily="2" charset="2"/>
              <a:buChar char="v"/>
            </a:pPr>
            <a:r>
              <a:rPr lang="pt-BR" sz="2100" b="1" i="1" dirty="0" smtClean="0">
                <a:solidFill>
                  <a:srgbClr val="002060"/>
                </a:solidFill>
              </a:rPr>
              <a:t>Dever de restituição ou de Indenização. </a:t>
            </a:r>
            <a:endParaRPr lang="pt-BR" sz="2100" b="1" i="1" dirty="0" smtClean="0">
              <a:solidFill>
                <a:srgbClr val="002060"/>
              </a:solidFill>
            </a:endParaRPr>
          </a:p>
          <a:p>
            <a:pPr marL="1704975" indent="9525" algn="just">
              <a:buFont typeface="Wingdings" panose="05000000000000000000" pitchFamily="2" charset="2"/>
              <a:buChar char="v"/>
            </a:pPr>
            <a:r>
              <a:rPr lang="pt-BR" sz="2100" b="1" i="1" dirty="0" smtClean="0">
                <a:solidFill>
                  <a:srgbClr val="002060"/>
                </a:solidFill>
              </a:rPr>
              <a:t>CRIME DE FURTO</a:t>
            </a:r>
            <a:endParaRPr lang="pt-BR" sz="2300" b="1" dirty="0">
              <a:solidFill>
                <a:srgbClr val="002060"/>
              </a:solidFill>
            </a:endParaRPr>
          </a:p>
          <a:p>
            <a:endParaRPr lang="pt-BR" b="1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574" y="3276600"/>
            <a:ext cx="4410075" cy="336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4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Direito de passagem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27270" y="2795349"/>
            <a:ext cx="515915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O que é o Direito de Passagem?</a:t>
            </a:r>
            <a:endParaRPr lang="pt-BR" sz="2400" b="1" i="1" dirty="0">
              <a:solidFill>
                <a:schemeClr val="accent2"/>
              </a:solidFill>
            </a:endParaRPr>
          </a:p>
          <a:p>
            <a:pPr marL="1438275" algn="just"/>
            <a:endParaRPr lang="pt-BR" b="1" dirty="0" smtClean="0">
              <a:solidFill>
                <a:schemeClr val="accent2"/>
              </a:solidFill>
            </a:endParaRPr>
          </a:p>
          <a:p>
            <a:endParaRPr lang="pt-BR" b="1" dirty="0" smtClean="0"/>
          </a:p>
          <a:p>
            <a:pPr algn="just"/>
            <a:r>
              <a:rPr lang="pt-BR" sz="2300" b="1" i="1" dirty="0" smtClean="0">
                <a:solidFill>
                  <a:srgbClr val="00B050"/>
                </a:solidFill>
              </a:rPr>
              <a:t>É </a:t>
            </a:r>
            <a:r>
              <a:rPr lang="pt-BR" sz="2300" b="1" i="1" dirty="0">
                <a:solidFill>
                  <a:srgbClr val="00B050"/>
                </a:solidFill>
              </a:rPr>
              <a:t>um direito </a:t>
            </a:r>
            <a:r>
              <a:rPr lang="pt-BR" sz="2300" b="1" i="1" dirty="0" smtClean="0">
                <a:solidFill>
                  <a:srgbClr val="00B050"/>
                </a:solidFill>
              </a:rPr>
              <a:t>que </a:t>
            </a:r>
            <a:r>
              <a:rPr lang="pt-BR" sz="2300" b="1" i="1" dirty="0">
                <a:solidFill>
                  <a:srgbClr val="00B050"/>
                </a:solidFill>
              </a:rPr>
              <a:t>permite que o proprietário de um imóvel se utilize da área de um outro imóvel para ter acesso a outro local – geralmente uma via pública, como uma rua ou avenida</a:t>
            </a:r>
            <a:r>
              <a:rPr lang="pt-BR" sz="2300" b="1" i="1" dirty="0" smtClean="0">
                <a:solidFill>
                  <a:srgbClr val="00B050"/>
                </a:solidFill>
              </a:rPr>
              <a:t>. 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74" y="3219450"/>
            <a:ext cx="5357191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0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Direito de passagem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79621" y="2776299"/>
            <a:ext cx="6540279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Quais os elementos a se analisar?</a:t>
            </a:r>
            <a:endParaRPr lang="pt-BR" sz="2400" b="1" i="1" dirty="0">
              <a:solidFill>
                <a:schemeClr val="accent2"/>
              </a:solidFill>
            </a:endParaRPr>
          </a:p>
          <a:p>
            <a:pPr marL="1438275" algn="just"/>
            <a:endParaRPr lang="pt-BR" b="1" dirty="0" smtClean="0">
              <a:solidFill>
                <a:schemeClr val="accent2"/>
              </a:solidFill>
            </a:endParaRPr>
          </a:p>
          <a:p>
            <a:endParaRPr lang="pt-BR" b="1" dirty="0" smtClean="0"/>
          </a:p>
          <a:p>
            <a:pPr marL="895350" algn="just">
              <a:buFont typeface="Wingdings" panose="05000000000000000000" pitchFamily="2" charset="2"/>
              <a:buChar char="Ø"/>
            </a:pPr>
            <a:r>
              <a:rPr lang="pt-BR" sz="2300" b="1" i="1" dirty="0" smtClean="0">
                <a:solidFill>
                  <a:srgbClr val="00B050"/>
                </a:solidFill>
              </a:rPr>
              <a:t>Existência de um imóvel sem acesso a uma saída </a:t>
            </a:r>
          </a:p>
          <a:p>
            <a:pPr marL="895350" algn="just"/>
            <a:endParaRPr lang="pt-BR" sz="2300" b="1" i="1" dirty="0" smtClean="0">
              <a:solidFill>
                <a:srgbClr val="00B050"/>
              </a:solidFill>
            </a:endParaRPr>
          </a:p>
          <a:p>
            <a:pPr marL="895350" algn="just">
              <a:buFont typeface="Wingdings" panose="05000000000000000000" pitchFamily="2" charset="2"/>
              <a:buChar char="Ø"/>
            </a:pPr>
            <a:r>
              <a:rPr lang="pt-BR" sz="2300" b="1" i="1" dirty="0" smtClean="0">
                <a:solidFill>
                  <a:srgbClr val="00B050"/>
                </a:solidFill>
              </a:rPr>
              <a:t>Acesso impossível, muito difícil ou de grande custo</a:t>
            </a:r>
          </a:p>
          <a:p>
            <a:pPr marL="895350" algn="just"/>
            <a:endParaRPr lang="pt-BR" sz="2300" b="1" i="1" dirty="0" smtClean="0">
              <a:solidFill>
                <a:srgbClr val="00B050"/>
              </a:solidFill>
            </a:endParaRPr>
          </a:p>
          <a:p>
            <a:pPr marL="895350" algn="just">
              <a:buFont typeface="Wingdings" panose="05000000000000000000" pitchFamily="2" charset="2"/>
              <a:buChar char="Ø"/>
            </a:pPr>
            <a:r>
              <a:rPr lang="pt-BR" sz="2300" b="1" i="1" dirty="0" smtClean="0">
                <a:solidFill>
                  <a:srgbClr val="00B050"/>
                </a:solidFill>
              </a:rPr>
              <a:t>Dever de Indenizar  </a:t>
            </a:r>
          </a:p>
          <a:p>
            <a:pPr marL="895350" algn="just">
              <a:buFont typeface="Wingdings" panose="05000000000000000000" pitchFamily="2" charset="2"/>
              <a:buChar char="Ø"/>
            </a:pPr>
            <a:endParaRPr lang="pt-BR" dirty="0" smtClean="0"/>
          </a:p>
          <a:p>
            <a:pPr marL="895350" algn="just">
              <a:buFont typeface="Wingdings" panose="05000000000000000000" pitchFamily="2" charset="2"/>
              <a:buChar char="Ø"/>
            </a:pPr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150" y="3259555"/>
            <a:ext cx="4486274" cy="359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0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Direito de passagem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55895" y="2862024"/>
            <a:ext cx="1038432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Qual a Previsão Legal?</a:t>
            </a:r>
            <a:endParaRPr lang="pt-BR" sz="2400" b="1" i="1" dirty="0">
              <a:solidFill>
                <a:schemeClr val="accent2"/>
              </a:solidFill>
            </a:endParaRPr>
          </a:p>
          <a:p>
            <a:pPr marL="1438275" algn="just"/>
            <a:endParaRPr lang="pt-BR" b="1" dirty="0" smtClean="0">
              <a:solidFill>
                <a:schemeClr val="accent2"/>
              </a:solidFill>
            </a:endParaRPr>
          </a:p>
          <a:p>
            <a:endParaRPr lang="pt-BR" b="1" dirty="0" smtClean="0"/>
          </a:p>
          <a:p>
            <a:pPr marL="895350" algn="just">
              <a:buFont typeface="Wingdings" panose="05000000000000000000" pitchFamily="2" charset="2"/>
              <a:buChar char="Ø"/>
            </a:pPr>
            <a:r>
              <a:rPr lang="pt-BR" sz="2300" b="1" i="1" dirty="0">
                <a:solidFill>
                  <a:srgbClr val="00B050"/>
                </a:solidFill>
              </a:rPr>
              <a:t>Art. 1.285. O dono do prédio que não tiver acesso a via pública, nascente ou porto, </a:t>
            </a:r>
            <a:r>
              <a:rPr lang="pt-BR" sz="2300" b="1" i="1" dirty="0">
                <a:solidFill>
                  <a:srgbClr val="FF0000"/>
                </a:solidFill>
              </a:rPr>
              <a:t>pode, mediante pagamento de indenização cabal, constranger o vizinho a lhe dar passagem</a:t>
            </a:r>
            <a:r>
              <a:rPr lang="pt-BR" sz="2300" b="1" i="1" dirty="0">
                <a:solidFill>
                  <a:srgbClr val="00B050"/>
                </a:solidFill>
              </a:rPr>
              <a:t>, cujo rumo será judicialmente fixado, se necessário</a:t>
            </a:r>
            <a:r>
              <a:rPr lang="pt-BR" sz="2300" b="1" i="1" dirty="0" smtClean="0">
                <a:solidFill>
                  <a:srgbClr val="00B050"/>
                </a:solidFill>
              </a:rPr>
              <a:t>.</a:t>
            </a:r>
          </a:p>
          <a:p>
            <a:pPr marL="895350" algn="just"/>
            <a:endParaRPr lang="pt-BR" sz="2300" b="1" i="1" dirty="0">
              <a:solidFill>
                <a:srgbClr val="00B050"/>
              </a:solidFill>
            </a:endParaRPr>
          </a:p>
          <a:p>
            <a:pPr marL="895350" algn="just"/>
            <a:r>
              <a:rPr lang="pt-BR" sz="2300" b="1" i="1" dirty="0" smtClean="0">
                <a:solidFill>
                  <a:srgbClr val="00B050"/>
                </a:solidFill>
              </a:rPr>
              <a:t>§1 </a:t>
            </a:r>
            <a:r>
              <a:rPr lang="pt-BR" sz="2300" b="1" i="1" dirty="0">
                <a:solidFill>
                  <a:srgbClr val="00B050"/>
                </a:solidFill>
              </a:rPr>
              <a:t>o Sofrerá o constrangimento o vizinho cujo imóvel </a:t>
            </a:r>
            <a:r>
              <a:rPr lang="pt-BR" sz="2300" b="1" i="1" dirty="0">
                <a:solidFill>
                  <a:srgbClr val="FF0000"/>
                </a:solidFill>
              </a:rPr>
              <a:t>mais natural e facilmente se prestar à passagem.</a:t>
            </a:r>
          </a:p>
          <a:p>
            <a:pPr marL="895350" algn="just">
              <a:buFont typeface="Wingdings" panose="05000000000000000000" pitchFamily="2" charset="2"/>
              <a:buChar char="Ø"/>
            </a:pPr>
            <a:endParaRPr lang="pt-BR" sz="2300" b="1" i="1" dirty="0">
              <a:solidFill>
                <a:srgbClr val="00B050"/>
              </a:solidFill>
            </a:endParaRP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28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Dos Limites entre Prédios e do Direito de Tapagem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298671" y="2747724"/>
            <a:ext cx="5644930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O traz o limite entre prédios e o Direito de Tapagem? </a:t>
            </a:r>
            <a:endParaRPr lang="pt-BR" sz="2400" b="1" i="1" dirty="0">
              <a:solidFill>
                <a:schemeClr val="accent2"/>
              </a:solidFill>
            </a:endParaRPr>
          </a:p>
          <a:p>
            <a:pPr marL="895350" algn="just"/>
            <a:endParaRPr lang="pt-BR" sz="2300" b="1" i="1" dirty="0">
              <a:solidFill>
                <a:srgbClr val="00B050"/>
              </a:solidFill>
            </a:endParaRPr>
          </a:p>
          <a:p>
            <a:pPr marL="895350" algn="just"/>
            <a:r>
              <a:rPr lang="pt-BR" sz="2400" b="1" i="1" dirty="0" smtClean="0">
                <a:solidFill>
                  <a:srgbClr val="00B050"/>
                </a:solidFill>
              </a:rPr>
              <a:t>É o direito que todo proprietário </a:t>
            </a:r>
            <a:r>
              <a:rPr lang="pt-BR" sz="2400" b="1" i="1" dirty="0">
                <a:solidFill>
                  <a:srgbClr val="00B050"/>
                </a:solidFill>
              </a:rPr>
              <a:t>tem </a:t>
            </a:r>
            <a:r>
              <a:rPr lang="pt-BR" sz="2400" b="1" i="1" dirty="0" smtClean="0">
                <a:solidFill>
                  <a:srgbClr val="00B050"/>
                </a:solidFill>
              </a:rPr>
              <a:t>de </a:t>
            </a:r>
            <a:r>
              <a:rPr lang="pt-BR" sz="2400" b="1" i="1" dirty="0">
                <a:solidFill>
                  <a:srgbClr val="00B050"/>
                </a:solidFill>
              </a:rPr>
              <a:t>delimitar o seu imóvel, tanto para deixar claros os limites da sua propriedade, como para evitar conflitos com os </a:t>
            </a:r>
            <a:r>
              <a:rPr lang="pt-BR" sz="2400" b="1" i="1" dirty="0" smtClean="0">
                <a:solidFill>
                  <a:srgbClr val="00B050"/>
                </a:solidFill>
              </a:rPr>
              <a:t>vizinhos</a:t>
            </a:r>
            <a:r>
              <a:rPr lang="pt-BR" sz="2400" b="1" i="1" dirty="0">
                <a:solidFill>
                  <a:srgbClr val="00B050"/>
                </a:solidFill>
              </a:rPr>
              <a:t>.</a:t>
            </a:r>
          </a:p>
          <a:p>
            <a:pPr marL="895350" algn="just"/>
            <a:endParaRPr lang="pt-BR" dirty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3366849"/>
            <a:ext cx="5562600" cy="341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2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Direitos de Vizinhança 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565371" y="3143250"/>
            <a:ext cx="4882929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Conceito:  </a:t>
            </a:r>
          </a:p>
          <a:p>
            <a:endParaRPr lang="pt-BR" sz="2400" b="1" dirty="0" smtClean="0">
              <a:solidFill>
                <a:schemeClr val="accent2"/>
              </a:solidFill>
            </a:endParaRPr>
          </a:p>
          <a:p>
            <a:pPr algn="just"/>
            <a:r>
              <a:rPr lang="pt-BR" sz="2400" b="1" i="1" dirty="0" smtClean="0">
                <a:solidFill>
                  <a:schemeClr val="accent2"/>
                </a:solidFill>
              </a:rPr>
              <a:t>São aqueles direitos que trazem limitações ao uso pleno da propriedade, no que se refere </a:t>
            </a:r>
            <a:r>
              <a:rPr lang="pt-BR" sz="2400" b="1" i="1" dirty="0">
                <a:solidFill>
                  <a:schemeClr val="accent2"/>
                </a:solidFill>
              </a:rPr>
              <a:t>à</a:t>
            </a:r>
            <a:r>
              <a:rPr lang="pt-BR" sz="2400" b="1" i="1" dirty="0" smtClean="0">
                <a:solidFill>
                  <a:schemeClr val="accent2"/>
                </a:solidFill>
              </a:rPr>
              <a:t> </a:t>
            </a:r>
            <a:r>
              <a:rPr lang="pt-BR" sz="2400" b="1" i="1" dirty="0" smtClean="0">
                <a:solidFill>
                  <a:schemeClr val="accent2"/>
                </a:solidFill>
              </a:rPr>
              <a:t>relação entre vizinhos, com o fim de tentar minimizar possíveis conflitos entre eles. </a:t>
            </a:r>
            <a:r>
              <a:rPr lang="pt-BR" sz="2400" b="1" i="1" dirty="0" smtClean="0">
                <a:solidFill>
                  <a:schemeClr val="accent2"/>
                </a:solidFill>
              </a:rPr>
              <a:t>Remonta </a:t>
            </a:r>
            <a:r>
              <a:rPr lang="pt-BR" sz="2400" b="1" i="1" dirty="0" smtClean="0">
                <a:solidFill>
                  <a:schemeClr val="accent2"/>
                </a:solidFill>
              </a:rPr>
              <a:t>à época do Direito Romano. </a:t>
            </a:r>
            <a:endParaRPr lang="pt-BR" sz="2400" b="1" i="1" dirty="0">
              <a:solidFill>
                <a:schemeClr val="accent2"/>
              </a:solidFill>
            </a:endParaRPr>
          </a:p>
          <a:p>
            <a:endParaRPr lang="pt-BR" sz="2400" b="1" dirty="0">
              <a:solidFill>
                <a:schemeClr val="accent2"/>
              </a:solidFill>
            </a:endParaRPr>
          </a:p>
          <a:p>
            <a:endParaRPr lang="pt-BR" sz="2400" b="1" dirty="0" smtClean="0">
              <a:solidFill>
                <a:schemeClr val="accent2"/>
              </a:solidFill>
            </a:endParaRPr>
          </a:p>
          <a:p>
            <a:endParaRPr lang="pt-BR" dirty="0" smtClean="0"/>
          </a:p>
          <a:p>
            <a:r>
              <a:rPr lang="pt-BR" dirty="0"/>
              <a:t/>
            </a:r>
            <a:br>
              <a:rPr lang="pt-BR" dirty="0"/>
            </a:br>
            <a:endParaRPr lang="pt-BR" b="1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chemeClr val="accent2"/>
              </a:solidFill>
            </a:endParaRPr>
          </a:p>
          <a:p>
            <a:endParaRPr lang="pt-BR" b="1" dirty="0"/>
          </a:p>
          <a:p>
            <a:endParaRPr lang="pt-BR" b="1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400425"/>
            <a:ext cx="5734939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8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Dos Limites entre Prédios e do Direito de Tapagem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955895" y="2862024"/>
            <a:ext cx="1038432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O traz o limite entre prédios e o Direito de Tapagem? </a:t>
            </a:r>
            <a:endParaRPr lang="pt-BR" sz="2400" b="1" i="1" dirty="0">
              <a:solidFill>
                <a:schemeClr val="accent2"/>
              </a:solidFill>
            </a:endParaRPr>
          </a:p>
          <a:p>
            <a:pPr marL="895350" algn="just"/>
            <a:endParaRPr lang="pt-BR" sz="2300" b="1" i="1" dirty="0">
              <a:solidFill>
                <a:srgbClr val="00B050"/>
              </a:solidFill>
            </a:endParaRPr>
          </a:p>
          <a:p>
            <a:pPr marL="895350" algn="just"/>
            <a:endParaRPr lang="pt-BR" dirty="0"/>
          </a:p>
          <a:p>
            <a:pPr marL="990600" algn="just"/>
            <a:r>
              <a:rPr lang="pt-BR" sz="2300" b="1" i="1" dirty="0">
                <a:solidFill>
                  <a:schemeClr val="accent2"/>
                </a:solidFill>
              </a:rPr>
              <a:t>Art. 1.297. O proprietário tem direito a cercar, murar, valar ou tapar de qualquer modo o seu prédio, urbano ou rural, e pode constranger o seu confinante </a:t>
            </a:r>
            <a:r>
              <a:rPr lang="pt-BR" sz="2300" b="1" i="1" dirty="0">
                <a:solidFill>
                  <a:srgbClr val="0070C0"/>
                </a:solidFill>
              </a:rPr>
              <a:t>a proceder com ele à demarcação </a:t>
            </a:r>
            <a:r>
              <a:rPr lang="pt-BR" sz="2300" b="1" i="1" dirty="0">
                <a:solidFill>
                  <a:schemeClr val="accent2"/>
                </a:solidFill>
              </a:rPr>
              <a:t>entre os dois prédios, a aviventar rumos apagados e a renovar marcos destruídos ou arruinados, </a:t>
            </a:r>
            <a:r>
              <a:rPr lang="pt-BR" sz="2300" b="1" i="1" dirty="0">
                <a:solidFill>
                  <a:srgbClr val="0070C0"/>
                </a:solidFill>
              </a:rPr>
              <a:t>repartindo-se proporcionalmente entre os interessados as respectivas despesas.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687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Dos Limites entre Prédios e do Direito de Tapagem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955895" y="2862024"/>
            <a:ext cx="1038432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E de quem são os custos com essas construções?</a:t>
            </a:r>
            <a:endParaRPr lang="pt-BR" sz="2400" b="1" i="1" dirty="0">
              <a:solidFill>
                <a:schemeClr val="accent2"/>
              </a:solidFill>
            </a:endParaRPr>
          </a:p>
          <a:p>
            <a:pPr marL="895350" algn="just"/>
            <a:endParaRPr lang="pt-BR" sz="2300" b="1" i="1" dirty="0">
              <a:solidFill>
                <a:srgbClr val="00B050"/>
              </a:solidFill>
            </a:endParaRPr>
          </a:p>
          <a:p>
            <a:pPr marL="895350" algn="just"/>
            <a:endParaRPr lang="pt-BR" dirty="0"/>
          </a:p>
          <a:p>
            <a:pPr marL="990600" algn="just"/>
            <a:r>
              <a:rPr lang="pt-BR" sz="2300" b="1" i="1" dirty="0">
                <a:solidFill>
                  <a:srgbClr val="00B050"/>
                </a:solidFill>
              </a:rPr>
              <a:t>§ </a:t>
            </a:r>
            <a:r>
              <a:rPr lang="pt-BR" sz="2300" b="1" i="1" dirty="0" smtClean="0">
                <a:solidFill>
                  <a:srgbClr val="00B050"/>
                </a:solidFill>
              </a:rPr>
              <a:t>1º Os </a:t>
            </a:r>
            <a:r>
              <a:rPr lang="pt-BR" sz="2300" b="1" i="1" dirty="0">
                <a:solidFill>
                  <a:srgbClr val="00B050"/>
                </a:solidFill>
              </a:rPr>
              <a:t>intervalos, muros, cercas e os tapumes divisórios, tais como sebes </a:t>
            </a:r>
            <a:r>
              <a:rPr lang="pt-BR" sz="2300" b="1" i="1" dirty="0" smtClean="0">
                <a:solidFill>
                  <a:srgbClr val="00B050"/>
                </a:solidFill>
              </a:rPr>
              <a:t>vivas, cercas </a:t>
            </a:r>
            <a:r>
              <a:rPr lang="pt-BR" sz="2300" b="1" i="1" dirty="0">
                <a:solidFill>
                  <a:srgbClr val="00B050"/>
                </a:solidFill>
              </a:rPr>
              <a:t>de arame ou de madeira, valas ou banquetas, presumem-se, até </a:t>
            </a:r>
            <a:r>
              <a:rPr lang="pt-BR" sz="2300" b="1" i="1" dirty="0" smtClean="0">
                <a:solidFill>
                  <a:srgbClr val="00B050"/>
                </a:solidFill>
              </a:rPr>
              <a:t>prova em </a:t>
            </a:r>
            <a:r>
              <a:rPr lang="pt-BR" sz="2300" b="1" i="1" dirty="0">
                <a:solidFill>
                  <a:srgbClr val="00B050"/>
                </a:solidFill>
              </a:rPr>
              <a:t>contrário, pertencer a ambos os proprietários confinantes, sendo </a:t>
            </a:r>
            <a:r>
              <a:rPr lang="pt-BR" sz="2300" b="1" i="1" dirty="0" smtClean="0">
                <a:solidFill>
                  <a:srgbClr val="00B050"/>
                </a:solidFill>
              </a:rPr>
              <a:t>estes obrigados</a:t>
            </a:r>
            <a:r>
              <a:rPr lang="pt-BR" sz="2300" b="1" i="1" dirty="0">
                <a:solidFill>
                  <a:srgbClr val="00B050"/>
                </a:solidFill>
              </a:rPr>
              <a:t>, de conformidade com os costumes da localidade, a </a:t>
            </a:r>
            <a:r>
              <a:rPr lang="pt-BR" sz="2300" b="1" i="1" dirty="0">
                <a:solidFill>
                  <a:srgbClr val="FF0000"/>
                </a:solidFill>
              </a:rPr>
              <a:t>concorrer, em</a:t>
            </a:r>
          </a:p>
          <a:p>
            <a:pPr marL="990600" algn="just"/>
            <a:r>
              <a:rPr lang="pt-BR" sz="2300" b="1" i="1" dirty="0">
                <a:solidFill>
                  <a:srgbClr val="FF0000"/>
                </a:solidFill>
              </a:rPr>
              <a:t>partes iguais, para as despesas de sua construção e conservação</a:t>
            </a:r>
            <a:r>
              <a:rPr lang="pt-BR" sz="2300" b="1" i="1" dirty="0" smtClean="0">
                <a:solidFill>
                  <a:srgbClr val="FF0000"/>
                </a:solidFill>
              </a:rPr>
              <a:t>.</a:t>
            </a:r>
          </a:p>
          <a:p>
            <a:pPr marL="990600" algn="just"/>
            <a:endParaRPr lang="pt-BR" sz="2300" b="1" i="1" dirty="0">
              <a:solidFill>
                <a:schemeClr val="accent2"/>
              </a:solidFill>
            </a:endParaRPr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01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Dos Limites entre Prédios e do Direito de Tapagem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117696" y="2709624"/>
            <a:ext cx="5587779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É possível retirar as plantas, árvores ou sebes vivas que dividam as propriedades? </a:t>
            </a:r>
            <a:endParaRPr lang="pt-BR" sz="2400" b="1" i="1" dirty="0">
              <a:solidFill>
                <a:schemeClr val="accent2"/>
              </a:solidFill>
            </a:endParaRPr>
          </a:p>
          <a:p>
            <a:pPr marL="990600" algn="just"/>
            <a:endParaRPr lang="pt-BR" sz="2300" b="1" i="1" dirty="0">
              <a:solidFill>
                <a:schemeClr val="accent2"/>
              </a:solidFill>
            </a:endParaRPr>
          </a:p>
          <a:p>
            <a:pPr marL="990600" algn="just"/>
            <a:r>
              <a:rPr lang="pt-BR" sz="2300" b="1" i="1" dirty="0">
                <a:solidFill>
                  <a:schemeClr val="accent2"/>
                </a:solidFill>
              </a:rPr>
              <a:t>§ </a:t>
            </a:r>
            <a:r>
              <a:rPr lang="pt-BR" sz="2300" b="1" i="1" dirty="0" smtClean="0">
                <a:solidFill>
                  <a:schemeClr val="accent2"/>
                </a:solidFill>
              </a:rPr>
              <a:t>2º As </a:t>
            </a:r>
            <a:r>
              <a:rPr lang="pt-BR" sz="2300" b="1" i="1" dirty="0">
                <a:solidFill>
                  <a:schemeClr val="accent2"/>
                </a:solidFill>
              </a:rPr>
              <a:t>sebes vivas, as árvores, ou plantas quaisquer, que servem de </a:t>
            </a:r>
            <a:r>
              <a:rPr lang="pt-BR" sz="2300" b="1" i="1" dirty="0" smtClean="0">
                <a:solidFill>
                  <a:schemeClr val="accent2"/>
                </a:solidFill>
              </a:rPr>
              <a:t>marco divisório</a:t>
            </a:r>
            <a:r>
              <a:rPr lang="pt-BR" sz="2300" b="1" i="1" dirty="0">
                <a:solidFill>
                  <a:schemeClr val="accent2"/>
                </a:solidFill>
              </a:rPr>
              <a:t>, </a:t>
            </a:r>
            <a:r>
              <a:rPr lang="pt-BR" sz="2300" b="1" i="1" dirty="0">
                <a:solidFill>
                  <a:srgbClr val="0070C0"/>
                </a:solidFill>
              </a:rPr>
              <a:t>só podem ser cortadas, ou arrancadas, de comum acordo </a:t>
            </a:r>
            <a:r>
              <a:rPr lang="pt-BR" sz="2300" b="1" i="1" dirty="0" smtClean="0">
                <a:solidFill>
                  <a:srgbClr val="0070C0"/>
                </a:solidFill>
              </a:rPr>
              <a:t>entre proprietários</a:t>
            </a:r>
            <a:r>
              <a:rPr lang="pt-BR" sz="2300" b="1" i="1" dirty="0">
                <a:solidFill>
                  <a:srgbClr val="0070C0"/>
                </a:solidFill>
              </a:rPr>
              <a:t>.</a:t>
            </a:r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275" y="3267075"/>
            <a:ext cx="54102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2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Dos Limites entre Prédios e do Direito de Tapagem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127221" y="2900124"/>
            <a:ext cx="655933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algn="just"/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É se precisar colocar a divisória por causa de animal ou impedimento de passagem de outra situação? </a:t>
            </a:r>
            <a:endParaRPr lang="pt-BR" sz="2000" b="1" i="1" dirty="0">
              <a:solidFill>
                <a:schemeClr val="accent2"/>
              </a:solidFill>
            </a:endParaRPr>
          </a:p>
          <a:p>
            <a:pPr marL="990600" algn="just"/>
            <a:endParaRPr lang="pt-BR" sz="2000" b="1" i="1" dirty="0">
              <a:solidFill>
                <a:schemeClr val="accent2"/>
              </a:solidFill>
            </a:endParaRPr>
          </a:p>
          <a:p>
            <a:pPr marL="990600" algn="just"/>
            <a:r>
              <a:rPr lang="pt-BR" sz="2000" b="1" i="1" dirty="0" smtClean="0">
                <a:solidFill>
                  <a:schemeClr val="accent2"/>
                </a:solidFill>
              </a:rPr>
              <a:t>§ 3º  </a:t>
            </a:r>
            <a:r>
              <a:rPr lang="pt-BR" sz="2000" b="1" i="1" dirty="0">
                <a:solidFill>
                  <a:schemeClr val="accent2"/>
                </a:solidFill>
              </a:rPr>
              <a:t>A construção de tapumes especiais para impedir a passagem de animais </a:t>
            </a:r>
            <a:r>
              <a:rPr lang="pt-BR" sz="2000" b="1" i="1" dirty="0" smtClean="0">
                <a:solidFill>
                  <a:schemeClr val="accent2"/>
                </a:solidFill>
              </a:rPr>
              <a:t>de pequeno </a:t>
            </a:r>
            <a:r>
              <a:rPr lang="pt-BR" sz="2000" b="1" i="1" dirty="0">
                <a:solidFill>
                  <a:schemeClr val="accent2"/>
                </a:solidFill>
              </a:rPr>
              <a:t>porte, ou para outro fim, pode ser exigida de quem provocou </a:t>
            </a:r>
            <a:r>
              <a:rPr lang="pt-BR" sz="2000" b="1" i="1" dirty="0" smtClean="0">
                <a:solidFill>
                  <a:schemeClr val="accent2"/>
                </a:solidFill>
              </a:rPr>
              <a:t>a necessidade </a:t>
            </a:r>
            <a:r>
              <a:rPr lang="pt-BR" sz="2000" b="1" i="1" dirty="0">
                <a:solidFill>
                  <a:schemeClr val="accent2"/>
                </a:solidFill>
              </a:rPr>
              <a:t>deles, pelo proprietário, que </a:t>
            </a:r>
            <a:r>
              <a:rPr lang="pt-BR" sz="2000" b="1" i="1" dirty="0">
                <a:solidFill>
                  <a:srgbClr val="0070C0"/>
                </a:solidFill>
              </a:rPr>
              <a:t>não está obrigado a concorrer para </a:t>
            </a:r>
            <a:r>
              <a:rPr lang="pt-BR" sz="2000" b="1" i="1" dirty="0" smtClean="0">
                <a:solidFill>
                  <a:srgbClr val="0070C0"/>
                </a:solidFill>
              </a:rPr>
              <a:t>as despesas</a:t>
            </a:r>
            <a:r>
              <a:rPr lang="pt-BR" sz="2000" b="1" i="1" dirty="0">
                <a:solidFill>
                  <a:srgbClr val="0070C0"/>
                </a:solidFill>
              </a:rPr>
              <a:t>.</a:t>
            </a:r>
            <a:endParaRPr lang="pt-BR" sz="2000" dirty="0">
              <a:solidFill>
                <a:srgbClr val="0070C0"/>
              </a:solidFill>
            </a:endParaRPr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525" y="3238499"/>
            <a:ext cx="457200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Dos Limites entre Prédios e do Direito de Tapagem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955895" y="2862024"/>
            <a:ext cx="1038432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E se houver dúvida quanto à demarcação das propriedades?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1438275" indent="19050" algn="just">
              <a:buFont typeface="Wingdings" panose="05000000000000000000" pitchFamily="2" charset="2"/>
              <a:buChar char="Ø"/>
            </a:pPr>
            <a:r>
              <a:rPr lang="pt-BR" sz="2400" b="1" i="1" dirty="0" smtClean="0">
                <a:solidFill>
                  <a:srgbClr val="00B050"/>
                </a:solidFill>
              </a:rPr>
              <a:t>Ação de demarcação </a:t>
            </a:r>
          </a:p>
          <a:p>
            <a:pPr marL="1438275" algn="just"/>
            <a:endParaRPr lang="pt-BR" sz="2400" b="1" i="1" dirty="0" smtClean="0">
              <a:solidFill>
                <a:srgbClr val="00B050"/>
              </a:solidFill>
            </a:endParaRPr>
          </a:p>
          <a:p>
            <a:pPr marL="1438275" indent="19050" algn="just">
              <a:buFont typeface="Wingdings" panose="05000000000000000000" pitchFamily="2" charset="2"/>
              <a:buChar char="Ø"/>
            </a:pPr>
            <a:r>
              <a:rPr lang="pt-BR" sz="2300" b="1" i="1" dirty="0" smtClean="0">
                <a:solidFill>
                  <a:srgbClr val="00B050"/>
                </a:solidFill>
              </a:rPr>
              <a:t>Informativo </a:t>
            </a:r>
            <a:r>
              <a:rPr lang="pt-BR" sz="2300" b="1" i="1" dirty="0">
                <a:solidFill>
                  <a:srgbClr val="00B050"/>
                </a:solidFill>
              </a:rPr>
              <a:t>297 do </a:t>
            </a:r>
            <a:r>
              <a:rPr lang="pt-BR" sz="2300" b="1" i="1" dirty="0" smtClean="0">
                <a:solidFill>
                  <a:srgbClr val="00B050"/>
                </a:solidFill>
              </a:rPr>
              <a:t>STJ- </a:t>
            </a:r>
            <a:r>
              <a:rPr lang="pt-BR" sz="2300" b="1" i="1" dirty="0" smtClean="0">
                <a:solidFill>
                  <a:schemeClr val="accent2"/>
                </a:solidFill>
              </a:rPr>
              <a:t>ainda </a:t>
            </a:r>
            <a:r>
              <a:rPr lang="pt-BR" sz="2300" b="1" i="1" dirty="0">
                <a:solidFill>
                  <a:schemeClr val="accent2"/>
                </a:solidFill>
              </a:rPr>
              <a:t>que haja definição dos limites divisórios, é cabível </a:t>
            </a:r>
            <a:r>
              <a:rPr lang="pt-BR" sz="2300" b="1" i="1" dirty="0" smtClean="0">
                <a:solidFill>
                  <a:schemeClr val="accent2"/>
                </a:solidFill>
              </a:rPr>
              <a:t>a ação </a:t>
            </a:r>
            <a:r>
              <a:rPr lang="pt-BR" sz="2300" b="1" i="1" dirty="0">
                <a:solidFill>
                  <a:schemeClr val="accent2"/>
                </a:solidFill>
              </a:rPr>
              <a:t>de demarcação quando houver dúvida de sua correção, ou quando não </a:t>
            </a:r>
            <a:r>
              <a:rPr lang="pt-BR" sz="2300" b="1" i="1" dirty="0" smtClean="0">
                <a:solidFill>
                  <a:schemeClr val="accent2"/>
                </a:solidFill>
              </a:rPr>
              <a:t>houver correlação </a:t>
            </a:r>
            <a:r>
              <a:rPr lang="pt-BR" sz="2300" b="1" i="1" dirty="0">
                <a:solidFill>
                  <a:schemeClr val="accent2"/>
                </a:solidFill>
              </a:rPr>
              <a:t>entre realidade fática e título.</a:t>
            </a:r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28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Direito de construir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7695" y="2743200"/>
            <a:ext cx="655932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000" b="1" i="1" dirty="0">
              <a:solidFill>
                <a:schemeClr val="accent2"/>
              </a:solidFill>
            </a:endParaRPr>
          </a:p>
          <a:p>
            <a:pPr algn="just"/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No que consiste esse Direito de Construir?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1438275" indent="19050" algn="just">
              <a:buFont typeface="Wingdings" panose="05000000000000000000" pitchFamily="2" charset="2"/>
              <a:buChar char="Ø"/>
            </a:pPr>
            <a:r>
              <a:rPr lang="pt-BR" b="1" i="1" dirty="0" smtClean="0">
                <a:solidFill>
                  <a:srgbClr val="00B050"/>
                </a:solidFill>
              </a:rPr>
              <a:t>É o Direito que vai regulamentar a construção, que não é um direito ilimitado, mesmo quando exercida dentro do próprio terreno, a fim de se resguardar os direitos de vizinhos e, também, os regulamentos administrativos. </a:t>
            </a:r>
          </a:p>
          <a:p>
            <a:pPr marL="1438275" indent="19050" algn="just">
              <a:buFont typeface="Wingdings" panose="05000000000000000000" pitchFamily="2" charset="2"/>
              <a:buChar char="Ø"/>
            </a:pPr>
            <a:endParaRPr lang="pt-BR" b="1" i="1" dirty="0">
              <a:solidFill>
                <a:srgbClr val="00B050"/>
              </a:solidFill>
            </a:endParaRPr>
          </a:p>
          <a:p>
            <a:pPr marL="1438275" algn="just"/>
            <a:r>
              <a:rPr lang="pt-BR" b="1" i="1" dirty="0">
                <a:solidFill>
                  <a:schemeClr val="accent2"/>
                </a:solidFill>
              </a:rPr>
              <a:t>Art. 1.299. O proprietário pode levantar em seu terreno as construções que lhe aprouver, salvo o direito dos vizinhos e os regulamentos administrativos.</a:t>
            </a:r>
          </a:p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25" y="3262312"/>
            <a:ext cx="4991100" cy="33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6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Direito de construir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2842945"/>
            <a:ext cx="6111655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algn="just"/>
            <a:r>
              <a:rPr lang="pt-BR" sz="1900" b="1" dirty="0" smtClean="0">
                <a:solidFill>
                  <a:schemeClr val="accent6">
                    <a:lumMod val="50000"/>
                  </a:schemeClr>
                </a:solidFill>
              </a:rPr>
              <a:t>Quais são essas limitações?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9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1438275" indent="19050" algn="just">
              <a:buFont typeface="Wingdings" panose="05000000000000000000" pitchFamily="2" charset="2"/>
              <a:buChar char="Ø"/>
            </a:pPr>
            <a:r>
              <a:rPr lang="pt-BR" sz="1900" b="1" i="1" dirty="0">
                <a:solidFill>
                  <a:srgbClr val="00B050"/>
                </a:solidFill>
              </a:rPr>
              <a:t>Art. 1.300. O proprietário construirá de maneira que o seu prédio </a:t>
            </a:r>
            <a:r>
              <a:rPr lang="pt-BR" sz="1900" b="1" i="1" dirty="0">
                <a:solidFill>
                  <a:schemeClr val="accent2"/>
                </a:solidFill>
              </a:rPr>
              <a:t>não despeje águas, diretamente, sobre o prédio vizinho</a:t>
            </a:r>
            <a:r>
              <a:rPr lang="pt-BR" sz="1900" b="1" i="1" dirty="0">
                <a:solidFill>
                  <a:srgbClr val="00B050"/>
                </a:solidFill>
              </a:rPr>
              <a:t>.</a:t>
            </a:r>
          </a:p>
          <a:p>
            <a:pPr marL="1438275" indent="19050" algn="just">
              <a:buFont typeface="Wingdings" panose="05000000000000000000" pitchFamily="2" charset="2"/>
              <a:buChar char="Ø"/>
            </a:pPr>
            <a:endParaRPr lang="pt-BR" sz="1900" b="1" i="1" dirty="0">
              <a:solidFill>
                <a:srgbClr val="00B050"/>
              </a:solidFill>
            </a:endParaRPr>
          </a:p>
          <a:p>
            <a:pPr marL="1438275" indent="19050" algn="just">
              <a:buFont typeface="Wingdings" panose="05000000000000000000" pitchFamily="2" charset="2"/>
              <a:buChar char="Ø"/>
            </a:pPr>
            <a:r>
              <a:rPr lang="pt-BR" sz="1900" b="1" i="1" dirty="0">
                <a:solidFill>
                  <a:srgbClr val="00B050"/>
                </a:solidFill>
              </a:rPr>
              <a:t>Art. 1.301. </a:t>
            </a:r>
            <a:r>
              <a:rPr lang="pt-BR" sz="1900" b="1" i="1" dirty="0">
                <a:solidFill>
                  <a:schemeClr val="accent2"/>
                </a:solidFill>
              </a:rPr>
              <a:t>É defeso </a:t>
            </a:r>
            <a:r>
              <a:rPr lang="pt-BR" sz="1900" b="1" i="1" dirty="0">
                <a:solidFill>
                  <a:srgbClr val="00B050"/>
                </a:solidFill>
              </a:rPr>
              <a:t>abrir janelas, ou fazer eirado, terraço ou varanda, a </a:t>
            </a:r>
            <a:r>
              <a:rPr lang="pt-BR" sz="1900" b="1" i="1" dirty="0">
                <a:solidFill>
                  <a:schemeClr val="accent2"/>
                </a:solidFill>
              </a:rPr>
              <a:t>menos de metro e meio </a:t>
            </a:r>
            <a:r>
              <a:rPr lang="pt-BR" sz="1900" b="1" i="1" dirty="0">
                <a:solidFill>
                  <a:srgbClr val="00B050"/>
                </a:solidFill>
              </a:rPr>
              <a:t>do terreno vizinho.</a:t>
            </a:r>
          </a:p>
          <a:p>
            <a:endParaRPr lang="pt-BR" sz="1900" dirty="0" smtClean="0"/>
          </a:p>
          <a:p>
            <a:endParaRPr lang="pt-BR" sz="19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3502684"/>
            <a:ext cx="56769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Direito de construir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55895" y="2862024"/>
            <a:ext cx="1038432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solidFill>
                  <a:schemeClr val="accent6">
                    <a:lumMod val="50000"/>
                  </a:schemeClr>
                </a:solidFill>
              </a:rPr>
              <a:t>Quais são essas limitações?</a:t>
            </a:r>
          </a:p>
          <a:p>
            <a:pPr marL="1438275" algn="just"/>
            <a:endParaRPr lang="pt-BR" sz="2200" b="1" i="1" dirty="0">
              <a:solidFill>
                <a:srgbClr val="00B050"/>
              </a:solidFill>
            </a:endParaRPr>
          </a:p>
          <a:p>
            <a:pPr marL="1438275" indent="19050" algn="just">
              <a:buFont typeface="Wingdings" panose="05000000000000000000" pitchFamily="2" charset="2"/>
              <a:buChar char="Ø"/>
            </a:pPr>
            <a:r>
              <a:rPr lang="pt-BR" sz="2200" b="1" i="1" dirty="0">
                <a:solidFill>
                  <a:srgbClr val="00B050"/>
                </a:solidFill>
              </a:rPr>
              <a:t>§ </a:t>
            </a:r>
            <a:r>
              <a:rPr lang="pt-BR" sz="2200" b="1" i="1" dirty="0" smtClean="0">
                <a:solidFill>
                  <a:srgbClr val="00B050"/>
                </a:solidFill>
              </a:rPr>
              <a:t>1º As </a:t>
            </a:r>
            <a:r>
              <a:rPr lang="pt-BR" sz="2200" b="1" i="1" dirty="0">
                <a:solidFill>
                  <a:srgbClr val="00B050"/>
                </a:solidFill>
              </a:rPr>
              <a:t>janelas cuja </a:t>
            </a:r>
            <a:r>
              <a:rPr lang="pt-BR" sz="2200" b="1" i="1" dirty="0">
                <a:solidFill>
                  <a:schemeClr val="accent2"/>
                </a:solidFill>
              </a:rPr>
              <a:t>visão não </a:t>
            </a:r>
            <a:r>
              <a:rPr lang="pt-BR" sz="2200" b="1" i="1" dirty="0">
                <a:solidFill>
                  <a:srgbClr val="00B050"/>
                </a:solidFill>
              </a:rPr>
              <a:t>incida sobre a linha divisória, bem como as perpendiculares, não poderão ser abertas a </a:t>
            </a:r>
            <a:r>
              <a:rPr lang="pt-BR" sz="2200" b="1" i="1" dirty="0">
                <a:solidFill>
                  <a:schemeClr val="accent2"/>
                </a:solidFill>
              </a:rPr>
              <a:t>menos de setenta e cinco centímetros</a:t>
            </a:r>
            <a:r>
              <a:rPr lang="pt-BR" sz="2200" b="1" i="1" dirty="0">
                <a:solidFill>
                  <a:srgbClr val="00B050"/>
                </a:solidFill>
              </a:rPr>
              <a:t>.</a:t>
            </a:r>
          </a:p>
          <a:p>
            <a:pPr marL="1438275" indent="19050" algn="just">
              <a:buFont typeface="Wingdings" panose="05000000000000000000" pitchFamily="2" charset="2"/>
              <a:buChar char="Ø"/>
            </a:pPr>
            <a:endParaRPr lang="pt-BR" sz="2200" b="1" i="1" dirty="0">
              <a:solidFill>
                <a:srgbClr val="00B050"/>
              </a:solidFill>
            </a:endParaRPr>
          </a:p>
          <a:p>
            <a:pPr marL="1438275" indent="19050" algn="just">
              <a:buFont typeface="Wingdings" panose="05000000000000000000" pitchFamily="2" charset="2"/>
              <a:buChar char="Ø"/>
            </a:pPr>
            <a:r>
              <a:rPr lang="pt-BR" sz="2200" b="1" i="1" dirty="0">
                <a:solidFill>
                  <a:srgbClr val="00B050"/>
                </a:solidFill>
              </a:rPr>
              <a:t>§ </a:t>
            </a:r>
            <a:r>
              <a:rPr lang="pt-BR" sz="2200" b="1" i="1" dirty="0" smtClean="0">
                <a:solidFill>
                  <a:srgbClr val="00B050"/>
                </a:solidFill>
              </a:rPr>
              <a:t>2º As </a:t>
            </a:r>
            <a:r>
              <a:rPr lang="pt-BR" sz="2200" b="1" i="1" dirty="0">
                <a:solidFill>
                  <a:srgbClr val="00B050"/>
                </a:solidFill>
              </a:rPr>
              <a:t>disposições deste artigo </a:t>
            </a:r>
            <a:r>
              <a:rPr lang="pt-BR" sz="2200" b="1" i="1" dirty="0">
                <a:solidFill>
                  <a:schemeClr val="accent2"/>
                </a:solidFill>
              </a:rPr>
              <a:t>não abrangem as aberturas para luz ou ventilação, não maiores de dez centímetros de largura sobre vinte de comprimento e construídas a mais de dois metros de altura de cada piso</a:t>
            </a:r>
            <a:r>
              <a:rPr lang="pt-BR" sz="2200" b="1" i="1" dirty="0">
                <a:solidFill>
                  <a:srgbClr val="00B050"/>
                </a:solidFill>
              </a:rPr>
              <a:t>.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169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Direito de construir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93896" y="2976324"/>
            <a:ext cx="596877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algn="just"/>
            <a:r>
              <a:rPr lang="pt-BR" sz="1900" b="1" dirty="0" smtClean="0">
                <a:solidFill>
                  <a:schemeClr val="accent6">
                    <a:lumMod val="50000"/>
                  </a:schemeClr>
                </a:solidFill>
              </a:rPr>
              <a:t>E se for construída obra indevida?</a:t>
            </a:r>
          </a:p>
          <a:p>
            <a:pPr marL="1438275" algn="just"/>
            <a:endParaRPr lang="pt-BR" sz="1900" b="1" i="1" dirty="0">
              <a:solidFill>
                <a:srgbClr val="00B050"/>
              </a:solidFill>
            </a:endParaRPr>
          </a:p>
          <a:p>
            <a:pPr marL="1438275" indent="19050" algn="just">
              <a:buFont typeface="Wingdings" panose="05000000000000000000" pitchFamily="2" charset="2"/>
              <a:buChar char="Ø"/>
            </a:pPr>
            <a:r>
              <a:rPr lang="pt-BR" sz="1900" b="1" i="1" dirty="0" smtClean="0">
                <a:solidFill>
                  <a:srgbClr val="00B050"/>
                </a:solidFill>
              </a:rPr>
              <a:t>Ação de nunciação de obra nova (obra não finalizada) </a:t>
            </a:r>
            <a:endParaRPr lang="pt-BR" sz="1900" b="1" i="1" dirty="0">
              <a:solidFill>
                <a:srgbClr val="00B050"/>
              </a:solidFill>
            </a:endParaRPr>
          </a:p>
          <a:p>
            <a:pPr marL="1438275" indent="19050" algn="just">
              <a:buFont typeface="Wingdings" panose="05000000000000000000" pitchFamily="2" charset="2"/>
              <a:buChar char="Ø"/>
            </a:pPr>
            <a:endParaRPr lang="pt-BR" sz="1900" b="1" i="1" dirty="0">
              <a:solidFill>
                <a:srgbClr val="00B050"/>
              </a:solidFill>
            </a:endParaRPr>
          </a:p>
          <a:p>
            <a:pPr marL="1438275" indent="19050" algn="just">
              <a:buFont typeface="Wingdings" panose="05000000000000000000" pitchFamily="2" charset="2"/>
              <a:buChar char="Ø"/>
            </a:pPr>
            <a:r>
              <a:rPr lang="pt-BR" sz="1900" b="1" i="1" dirty="0" smtClean="0">
                <a:solidFill>
                  <a:srgbClr val="00B050"/>
                </a:solidFill>
              </a:rPr>
              <a:t>Ação demolitória </a:t>
            </a:r>
          </a:p>
          <a:p>
            <a:pPr marL="1438275" algn="just"/>
            <a:endParaRPr lang="pt-BR" sz="1900" b="1" i="1" dirty="0" smtClean="0">
              <a:solidFill>
                <a:srgbClr val="00B050"/>
              </a:solidFill>
            </a:endParaRPr>
          </a:p>
          <a:p>
            <a:pPr marL="1438275" indent="19050" algn="just">
              <a:buFont typeface="Wingdings" panose="05000000000000000000" pitchFamily="2" charset="2"/>
              <a:buChar char="Ø"/>
            </a:pPr>
            <a:r>
              <a:rPr lang="pt-BR" sz="1900" b="1" i="1" dirty="0" smtClean="0">
                <a:solidFill>
                  <a:srgbClr val="00B050"/>
                </a:solidFill>
              </a:rPr>
              <a:t>Ação de obrigação de fazer ou não fazer </a:t>
            </a:r>
            <a:endParaRPr lang="pt-BR" sz="1900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725" y="3352800"/>
            <a:ext cx="51054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0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Direito de construir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08270" y="2823924"/>
            <a:ext cx="10384325" cy="345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solidFill>
                  <a:schemeClr val="accent6">
                    <a:lumMod val="50000"/>
                  </a:schemeClr>
                </a:solidFill>
              </a:rPr>
              <a:t>E se for construída obra indevida?</a:t>
            </a:r>
          </a:p>
          <a:p>
            <a:pPr marL="1438275" algn="just"/>
            <a:endParaRPr lang="pt-BR" sz="2200" b="1" i="1" dirty="0">
              <a:solidFill>
                <a:srgbClr val="00B050"/>
              </a:solidFill>
            </a:endParaRPr>
          </a:p>
          <a:p>
            <a:pPr marL="1438275" indent="19050" algn="just">
              <a:buFont typeface="Wingdings" panose="05000000000000000000" pitchFamily="2" charset="2"/>
              <a:buChar char="Ø"/>
            </a:pPr>
            <a:r>
              <a:rPr lang="pt-BR" sz="2150" b="1" i="1" dirty="0">
                <a:solidFill>
                  <a:srgbClr val="00B050"/>
                </a:solidFill>
              </a:rPr>
              <a:t>Art. 1.302. O proprietário pode, </a:t>
            </a:r>
            <a:r>
              <a:rPr lang="pt-BR" sz="2150" b="1" i="1" dirty="0">
                <a:solidFill>
                  <a:schemeClr val="accent2"/>
                </a:solidFill>
              </a:rPr>
              <a:t>no lapso de ano e dia </a:t>
            </a:r>
            <a:r>
              <a:rPr lang="pt-BR" sz="2150" b="1" i="1" dirty="0">
                <a:solidFill>
                  <a:srgbClr val="00B050"/>
                </a:solidFill>
              </a:rPr>
              <a:t>após a conclusão da obra, exigir que se desfaça janela, sacada, terraço ou goteira sobre o seu prédio; </a:t>
            </a:r>
            <a:r>
              <a:rPr lang="pt-BR" sz="2150" b="1" i="1" dirty="0">
                <a:solidFill>
                  <a:schemeClr val="accent2"/>
                </a:solidFill>
              </a:rPr>
              <a:t>escoado o prazo, não poderá, por sua vez, edificar sem atender ao disposto no artigo antecedente, nem impedir, ou dificultar</a:t>
            </a:r>
            <a:r>
              <a:rPr lang="pt-BR" sz="2150" b="1" i="1" dirty="0">
                <a:solidFill>
                  <a:srgbClr val="00B050"/>
                </a:solidFill>
              </a:rPr>
              <a:t>, o escoamento das águas da goteira, com prejuízo para o prédio vizinho</a:t>
            </a:r>
            <a:r>
              <a:rPr lang="pt-BR" sz="2150" b="1" i="1" dirty="0" smtClean="0">
                <a:solidFill>
                  <a:srgbClr val="00B050"/>
                </a:solidFill>
              </a:rPr>
              <a:t>.</a:t>
            </a:r>
          </a:p>
          <a:p>
            <a:pPr marL="1438275" algn="just"/>
            <a:endParaRPr lang="pt-BR" sz="215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8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Direitos de Vizinhança 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173742" y="3183474"/>
            <a:ext cx="1038432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Previsão Legal: </a:t>
            </a:r>
          </a:p>
          <a:p>
            <a:pPr algn="just"/>
            <a:endParaRPr lang="pt-BR" sz="2400" b="1" i="1" dirty="0" smtClean="0">
              <a:solidFill>
                <a:schemeClr val="accent2"/>
              </a:solidFill>
            </a:endParaRPr>
          </a:p>
          <a:p>
            <a:pPr algn="just"/>
            <a:r>
              <a:rPr lang="pt-BR" sz="2400" b="1" i="1" dirty="0" smtClean="0">
                <a:solidFill>
                  <a:schemeClr val="accent2"/>
                </a:solidFill>
              </a:rPr>
              <a:t>Art. </a:t>
            </a:r>
            <a:r>
              <a:rPr lang="pt-BR" sz="2400" b="1" i="1" dirty="0">
                <a:solidFill>
                  <a:schemeClr val="accent2"/>
                </a:solidFill>
              </a:rPr>
              <a:t>1277 a 1313 do Código Civil</a:t>
            </a:r>
            <a:r>
              <a:rPr lang="pt-BR" sz="2400" b="1" i="1" dirty="0" smtClean="0">
                <a:solidFill>
                  <a:schemeClr val="accent2"/>
                </a:solidFill>
              </a:rPr>
              <a:t>.</a:t>
            </a:r>
          </a:p>
          <a:p>
            <a:endParaRPr lang="pt-BR" sz="2400" b="1" dirty="0">
              <a:solidFill>
                <a:schemeClr val="accent2"/>
              </a:solidFill>
            </a:endParaRPr>
          </a:p>
          <a:p>
            <a:endParaRPr lang="pt-BR" sz="2400" b="1" dirty="0" smtClean="0">
              <a:solidFill>
                <a:schemeClr val="accent2"/>
              </a:solidFill>
            </a:endParaRPr>
          </a:p>
          <a:p>
            <a:endParaRPr lang="pt-BR" dirty="0" smtClean="0"/>
          </a:p>
          <a:p>
            <a:r>
              <a:rPr lang="pt-BR" dirty="0"/>
              <a:t/>
            </a:r>
            <a:br>
              <a:rPr lang="pt-BR" dirty="0"/>
            </a:br>
            <a:endParaRPr lang="pt-BR" b="1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chemeClr val="accent2"/>
              </a:solidFill>
            </a:endParaRPr>
          </a:p>
          <a:p>
            <a:endParaRPr lang="pt-BR" b="1" dirty="0"/>
          </a:p>
          <a:p>
            <a:endParaRPr lang="pt-BR" b="1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82" y="3183474"/>
            <a:ext cx="4991100" cy="3324742"/>
          </a:xfrm>
          <a:prstGeom prst="rect">
            <a:avLst/>
          </a:prstGeom>
        </p:spPr>
      </p:pic>
      <p:sp>
        <p:nvSpPr>
          <p:cNvPr id="4" name="Seta para a direita 3"/>
          <p:cNvSpPr/>
          <p:nvPr/>
        </p:nvSpPr>
        <p:spPr>
          <a:xfrm>
            <a:off x="5963055" y="3998068"/>
            <a:ext cx="826851" cy="612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78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Direito de construir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08270" y="2823924"/>
            <a:ext cx="103843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solidFill>
                  <a:schemeClr val="accent6">
                    <a:lumMod val="50000"/>
                  </a:schemeClr>
                </a:solidFill>
              </a:rPr>
              <a:t>E se for construída obra indevida?</a:t>
            </a:r>
          </a:p>
          <a:p>
            <a:pPr marL="1438275" algn="just"/>
            <a:endParaRPr lang="pt-BR" sz="2200" b="1" i="1" dirty="0">
              <a:solidFill>
                <a:srgbClr val="00B050"/>
              </a:solidFill>
            </a:endParaRPr>
          </a:p>
          <a:p>
            <a:pPr marL="1438275" indent="19050" algn="just">
              <a:buFont typeface="Wingdings" panose="05000000000000000000" pitchFamily="2" charset="2"/>
              <a:buChar char="Ø"/>
            </a:pPr>
            <a:r>
              <a:rPr lang="pt-BR" sz="2150" b="1" i="1" dirty="0">
                <a:solidFill>
                  <a:srgbClr val="00B050"/>
                </a:solidFill>
              </a:rPr>
              <a:t>Art. 1.311. </a:t>
            </a:r>
            <a:r>
              <a:rPr lang="pt-BR" sz="2150" b="1" i="1" dirty="0">
                <a:solidFill>
                  <a:schemeClr val="accent2"/>
                </a:solidFill>
              </a:rPr>
              <a:t>Não é permitida </a:t>
            </a:r>
            <a:r>
              <a:rPr lang="pt-BR" sz="2150" b="1" i="1" dirty="0">
                <a:solidFill>
                  <a:srgbClr val="00B050"/>
                </a:solidFill>
              </a:rPr>
              <a:t>a execução de qualquer obra ou serviço suscetível de provocar desmoronamento ou deslocação de terra, ou que comprometa a segurança do prédio vizinho, senão após haverem sido feitas as obras acautelatórias.</a:t>
            </a:r>
          </a:p>
          <a:p>
            <a:pPr marL="1438275" indent="19050" algn="just">
              <a:buFont typeface="Wingdings" panose="05000000000000000000" pitchFamily="2" charset="2"/>
              <a:buChar char="Ø"/>
            </a:pPr>
            <a:endParaRPr lang="pt-BR" sz="2150" b="1" i="1" dirty="0">
              <a:solidFill>
                <a:srgbClr val="00B050"/>
              </a:solidFill>
            </a:endParaRPr>
          </a:p>
          <a:p>
            <a:pPr marL="1438275" indent="19050" algn="just">
              <a:buFont typeface="Wingdings" panose="05000000000000000000" pitchFamily="2" charset="2"/>
              <a:buChar char="Ø"/>
            </a:pPr>
            <a:r>
              <a:rPr lang="pt-BR" sz="2150" b="1" i="1" dirty="0">
                <a:solidFill>
                  <a:srgbClr val="00B050"/>
                </a:solidFill>
              </a:rPr>
              <a:t>Parágrafo único. O </a:t>
            </a:r>
            <a:r>
              <a:rPr lang="pt-BR" sz="2150" b="1" i="1" dirty="0">
                <a:solidFill>
                  <a:schemeClr val="accent2"/>
                </a:solidFill>
              </a:rPr>
              <a:t>proprietário do prédio vizinho tem direito a ressarcimento pelos prejuízos que sofrer</a:t>
            </a:r>
            <a:r>
              <a:rPr lang="pt-BR" sz="2150" b="1" i="1" dirty="0">
                <a:solidFill>
                  <a:srgbClr val="00B050"/>
                </a:solidFill>
              </a:rPr>
              <a:t>, não obstante haverem sido realizadas as obras acautelatórias</a:t>
            </a:r>
            <a:r>
              <a:rPr lang="pt-BR" sz="2150" b="1" i="1" dirty="0" smtClean="0">
                <a:solidFill>
                  <a:srgbClr val="00B050"/>
                </a:solidFill>
              </a:rPr>
              <a:t>.</a:t>
            </a:r>
            <a:endParaRPr lang="pt-BR" sz="215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0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Direito de construir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2823924"/>
            <a:ext cx="6930804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algn="just"/>
            <a:r>
              <a:rPr lang="pt-BR" sz="1900" b="1" dirty="0" smtClean="0">
                <a:solidFill>
                  <a:schemeClr val="accent6">
                    <a:lumMod val="50000"/>
                  </a:schemeClr>
                </a:solidFill>
              </a:rPr>
              <a:t>O Direito de Construir e o Respeito à Propriedade Alheia</a:t>
            </a:r>
          </a:p>
          <a:p>
            <a:pPr marL="1438275" algn="just"/>
            <a:endParaRPr lang="pt-BR" sz="1900" b="1" i="1" dirty="0">
              <a:solidFill>
                <a:srgbClr val="00B050"/>
              </a:solidFill>
            </a:endParaRPr>
          </a:p>
          <a:p>
            <a:pPr marL="1438275" indent="19050" algn="just">
              <a:buFont typeface="Wingdings" panose="05000000000000000000" pitchFamily="2" charset="2"/>
              <a:buChar char="Ø"/>
            </a:pPr>
            <a:r>
              <a:rPr lang="pt-BR" sz="1900" b="1" i="1" dirty="0" smtClean="0">
                <a:solidFill>
                  <a:srgbClr val="00B050"/>
                </a:solidFill>
              </a:rPr>
              <a:t>Como se dá o respeito à propriedade alheia?</a:t>
            </a:r>
          </a:p>
          <a:p>
            <a:pPr marL="2066925" indent="9525" algn="just">
              <a:buFont typeface="Wingdings" panose="05000000000000000000" pitchFamily="2" charset="2"/>
              <a:buChar char="v"/>
            </a:pPr>
            <a:endParaRPr lang="pt-BR" sz="1900" b="1" i="1" dirty="0">
              <a:solidFill>
                <a:schemeClr val="accent2"/>
              </a:solidFill>
            </a:endParaRPr>
          </a:p>
          <a:p>
            <a:pPr marL="2066925" indent="9525" algn="just">
              <a:buFont typeface="Wingdings" panose="05000000000000000000" pitchFamily="2" charset="2"/>
              <a:buChar char="v"/>
            </a:pPr>
            <a:r>
              <a:rPr lang="pt-BR" sz="1900" b="1" dirty="0" smtClean="0">
                <a:solidFill>
                  <a:schemeClr val="accent2"/>
                </a:solidFill>
              </a:rPr>
              <a:t>se omitir de praticar atos lesivos;</a:t>
            </a:r>
          </a:p>
          <a:p>
            <a:pPr marL="2066925" algn="just"/>
            <a:endParaRPr lang="pt-BR" sz="1900" b="1" dirty="0" smtClean="0">
              <a:solidFill>
                <a:schemeClr val="accent2"/>
              </a:solidFill>
            </a:endParaRPr>
          </a:p>
          <a:p>
            <a:pPr marL="2066925" indent="9525" algn="just">
              <a:buFont typeface="Wingdings" panose="05000000000000000000" pitchFamily="2" charset="2"/>
              <a:buChar char="v"/>
            </a:pPr>
            <a:r>
              <a:rPr lang="pt-BR" sz="1900" b="1" dirty="0" smtClean="0">
                <a:solidFill>
                  <a:schemeClr val="accent2"/>
                </a:solidFill>
              </a:rPr>
              <a:t>permitir </a:t>
            </a:r>
            <a:r>
              <a:rPr lang="pt-BR" sz="1900" b="1" dirty="0">
                <a:solidFill>
                  <a:schemeClr val="accent2"/>
                </a:solidFill>
              </a:rPr>
              <a:t>atos necessários para os </a:t>
            </a:r>
            <a:r>
              <a:rPr lang="pt-BR" sz="1900" b="1" dirty="0" smtClean="0">
                <a:solidFill>
                  <a:schemeClr val="accent2"/>
                </a:solidFill>
              </a:rPr>
              <a:t>vizinhos</a:t>
            </a:r>
          </a:p>
          <a:p>
            <a:pPr marL="2066925" algn="just"/>
            <a:r>
              <a:rPr lang="pt-BR" sz="1900" b="1" dirty="0" smtClean="0">
                <a:solidFill>
                  <a:schemeClr val="accent2"/>
                </a:solidFill>
              </a:rPr>
              <a:t> </a:t>
            </a:r>
          </a:p>
          <a:p>
            <a:pPr marL="2066925" indent="9525" algn="just">
              <a:buFont typeface="Wingdings" panose="05000000000000000000" pitchFamily="2" charset="2"/>
              <a:buChar char="v"/>
            </a:pPr>
            <a:r>
              <a:rPr lang="pt-BR" sz="1900" b="1" dirty="0" smtClean="0">
                <a:solidFill>
                  <a:schemeClr val="accent2"/>
                </a:solidFill>
              </a:rPr>
              <a:t>Realizar atos </a:t>
            </a:r>
            <a:r>
              <a:rPr lang="pt-BR" sz="1900" b="1" dirty="0">
                <a:solidFill>
                  <a:schemeClr val="accent2"/>
                </a:solidFill>
              </a:rPr>
              <a:t>que evitem o </a:t>
            </a:r>
            <a:r>
              <a:rPr lang="pt-BR" sz="1900" b="1" dirty="0" smtClean="0">
                <a:solidFill>
                  <a:schemeClr val="accent2"/>
                </a:solidFill>
              </a:rPr>
              <a:t>dano</a:t>
            </a:r>
            <a:endParaRPr lang="pt-BR" sz="1900" b="1" i="1" dirty="0">
              <a:solidFill>
                <a:schemeClr val="accent2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324" y="3257550"/>
            <a:ext cx="4629151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3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Obrigada!!!!!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1" y="2505075"/>
            <a:ext cx="6086474" cy="42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2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Direitos de Vizinhança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24" y="3371850"/>
            <a:ext cx="5638801" cy="339089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42876" y="3409950"/>
            <a:ext cx="489585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2"/>
                </a:solidFill>
              </a:rPr>
              <a:t>E quais são os bens jurídicos tutelados pelo Direito de Vizinhança?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809625" algn="just">
              <a:buFont typeface="Wingdings" panose="05000000000000000000" pitchFamily="2" charset="2"/>
              <a:buChar char="Ø"/>
            </a:pPr>
            <a:r>
              <a:rPr lang="pt-BR" b="1" i="1" dirty="0">
                <a:solidFill>
                  <a:srgbClr val="00B050"/>
                </a:solidFill>
              </a:rPr>
              <a:t>Segurança</a:t>
            </a:r>
          </a:p>
          <a:p>
            <a:pPr marL="809625" algn="just"/>
            <a:endParaRPr lang="pt-BR" b="1" i="1" dirty="0">
              <a:solidFill>
                <a:srgbClr val="00B050"/>
              </a:solidFill>
            </a:endParaRPr>
          </a:p>
          <a:p>
            <a:pPr marL="809625" algn="just">
              <a:buFont typeface="Wingdings" panose="05000000000000000000" pitchFamily="2" charset="2"/>
              <a:buChar char="Ø"/>
            </a:pPr>
            <a:r>
              <a:rPr lang="pt-BR" b="1" i="1" dirty="0" smtClean="0">
                <a:solidFill>
                  <a:srgbClr val="00B050"/>
                </a:solidFill>
              </a:rPr>
              <a:t>Sossego-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Intimidade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, Inviolabilidade da Vida Privada </a:t>
            </a:r>
            <a:endParaRPr lang="pt-BR" b="1" i="1" dirty="0">
              <a:solidFill>
                <a:srgbClr val="00B050"/>
              </a:solidFill>
            </a:endParaRPr>
          </a:p>
          <a:p>
            <a:pPr marL="809625" algn="just"/>
            <a:endParaRPr lang="pt-BR" b="1" i="1" dirty="0">
              <a:solidFill>
                <a:srgbClr val="00B050"/>
              </a:solidFill>
            </a:endParaRPr>
          </a:p>
          <a:p>
            <a:pPr marL="809625" algn="just">
              <a:buFont typeface="Wingdings" panose="05000000000000000000" pitchFamily="2" charset="2"/>
              <a:buChar char="Ø"/>
            </a:pPr>
            <a:r>
              <a:rPr lang="pt-BR" b="1" i="1" dirty="0">
                <a:solidFill>
                  <a:srgbClr val="00B050"/>
                </a:solidFill>
              </a:rPr>
              <a:t>Saúde -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 Proteção ao Meio Ambiente:</a:t>
            </a:r>
          </a:p>
          <a:p>
            <a:pPr marL="809625" algn="just">
              <a:buFont typeface="Wingdings" panose="05000000000000000000" pitchFamily="2" charset="2"/>
              <a:buChar char="Ø"/>
            </a:pPr>
            <a:endParaRPr lang="pt-BR" b="1" i="1" dirty="0">
              <a:solidFill>
                <a:srgbClr val="00B050"/>
              </a:solidFill>
            </a:endParaRPr>
          </a:p>
          <a:p>
            <a:pPr algn="just"/>
            <a:endParaRPr lang="pt-BR" b="1" i="1" dirty="0">
              <a:solidFill>
                <a:schemeClr val="accent2"/>
              </a:solidFill>
            </a:endParaRPr>
          </a:p>
          <a:p>
            <a:pPr algn="just"/>
            <a:endParaRPr lang="pt-BR" b="1" i="1" dirty="0">
              <a:solidFill>
                <a:schemeClr val="accent2"/>
              </a:solidFill>
            </a:endParaRPr>
          </a:p>
          <a:p>
            <a:endParaRPr lang="pt-BR" b="1" dirty="0">
              <a:solidFill>
                <a:schemeClr val="accent2"/>
              </a:solidFill>
            </a:endParaRPr>
          </a:p>
          <a:p>
            <a:endParaRPr lang="pt-BR" b="1" dirty="0">
              <a:solidFill>
                <a:schemeClr val="accent2"/>
              </a:solidFill>
            </a:endParaRPr>
          </a:p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endParaRPr lang="pt-BR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chemeClr val="accent2"/>
              </a:solidFill>
            </a:endParaRPr>
          </a:p>
          <a:p>
            <a:endParaRPr lang="pt-BR" b="1" dirty="0"/>
          </a:p>
          <a:p>
            <a:endParaRPr lang="pt-BR" b="1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6" name="Chave direita 5"/>
          <p:cNvSpPr/>
          <p:nvPr/>
        </p:nvSpPr>
        <p:spPr>
          <a:xfrm>
            <a:off x="5210175" y="3371850"/>
            <a:ext cx="942975" cy="34861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888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Do Uso Anormal da Propriedade</a:t>
            </a:r>
            <a:br>
              <a:rPr lang="pt-BR" b="1" dirty="0"/>
            </a:b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50" y="3331636"/>
            <a:ext cx="5267325" cy="32670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81000" y="3072348"/>
            <a:ext cx="5695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chemeClr val="accent2"/>
                </a:solidFill>
              </a:rPr>
              <a:t>O que seria esse uso anormal da propriedade? </a:t>
            </a:r>
          </a:p>
          <a:p>
            <a:pPr algn="just"/>
            <a:r>
              <a:rPr lang="pt-BR" sz="2400" dirty="0"/>
              <a:t> </a:t>
            </a:r>
          </a:p>
          <a:p>
            <a:pPr algn="just"/>
            <a:r>
              <a:rPr lang="pt-BR" sz="2400" b="1" dirty="0">
                <a:solidFill>
                  <a:schemeClr val="accent1"/>
                </a:solidFill>
              </a:rPr>
              <a:t>Art. 1.277. O proprietário ou o possuidor de um prédio tem o direito de fazer cessar as interferências prejudiciais à segurança, ao sossego e à saúde dos que o habitam, provocadas pela utilização de propriedade vizinha</a:t>
            </a:r>
            <a:r>
              <a:rPr lang="pt-BR" b="1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787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Do Uso Anormal da Propriedade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965420" y="2795349"/>
            <a:ext cx="1038432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E porquê há essa limitação? </a:t>
            </a:r>
            <a:endParaRPr lang="pt-BR" sz="2400" b="1" i="1" dirty="0">
              <a:solidFill>
                <a:srgbClr val="00B050"/>
              </a:solidFill>
            </a:endParaRPr>
          </a:p>
          <a:p>
            <a:pPr marL="1438275" algn="just"/>
            <a:r>
              <a:rPr lang="pt-BR" dirty="0"/>
              <a:t/>
            </a:r>
            <a:br>
              <a:rPr lang="pt-BR" dirty="0"/>
            </a:br>
            <a:endParaRPr lang="pt-BR" b="1" dirty="0" smtClean="0">
              <a:solidFill>
                <a:schemeClr val="accent2"/>
              </a:solidFill>
            </a:endParaRPr>
          </a:p>
          <a:p>
            <a:endParaRPr lang="pt-BR" b="1" dirty="0"/>
          </a:p>
          <a:p>
            <a:endParaRPr lang="pt-BR" b="1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818" y="3714750"/>
            <a:ext cx="5498582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6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Do Uso Anormal da Propriedade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2909649"/>
            <a:ext cx="6858000" cy="7278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algn="just"/>
            <a:r>
              <a:rPr lang="pt-BR" sz="2400" b="1" dirty="0" smtClean="0">
                <a:solidFill>
                  <a:schemeClr val="accent2"/>
                </a:solidFill>
              </a:rPr>
              <a:t>Quais casos mais comuns desse tipo de uso anormal? </a:t>
            </a:r>
            <a:r>
              <a:rPr lang="pt-BR" dirty="0"/>
              <a:t/>
            </a:r>
            <a:br>
              <a:rPr lang="pt-BR" dirty="0"/>
            </a:br>
            <a:endParaRPr lang="pt-BR" b="1" dirty="0" smtClean="0">
              <a:solidFill>
                <a:schemeClr val="accent2"/>
              </a:solidFill>
            </a:endParaRPr>
          </a:p>
          <a:p>
            <a:pPr marL="990600" indent="19050" algn="just">
              <a:buFont typeface="Wingdings" panose="05000000000000000000" pitchFamily="2" charset="2"/>
              <a:buChar char="Ø"/>
            </a:pPr>
            <a:r>
              <a:rPr lang="pt-BR" sz="2300" b="1" dirty="0" smtClean="0">
                <a:solidFill>
                  <a:srgbClr val="00B050"/>
                </a:solidFill>
              </a:rPr>
              <a:t>Barulho de Estabelecimentos</a:t>
            </a:r>
          </a:p>
          <a:p>
            <a:pPr marL="990600" indent="19050" algn="just">
              <a:buFont typeface="Wingdings" panose="05000000000000000000" pitchFamily="2" charset="2"/>
              <a:buChar char="Ø"/>
            </a:pPr>
            <a:r>
              <a:rPr lang="pt-BR" sz="2300" b="1" dirty="0" smtClean="0">
                <a:solidFill>
                  <a:srgbClr val="00B050"/>
                </a:solidFill>
              </a:rPr>
              <a:t>Barulho de festas</a:t>
            </a:r>
          </a:p>
          <a:p>
            <a:pPr marL="990600" indent="19050" algn="just">
              <a:buFont typeface="Wingdings" panose="05000000000000000000" pitchFamily="2" charset="2"/>
              <a:buChar char="Ø"/>
            </a:pPr>
            <a:r>
              <a:rPr lang="pt-BR" sz="2300" b="1" dirty="0" smtClean="0">
                <a:solidFill>
                  <a:srgbClr val="00B050"/>
                </a:solidFill>
              </a:rPr>
              <a:t>Obras realizadas sem o devido cuidado</a:t>
            </a:r>
          </a:p>
          <a:p>
            <a:pPr marL="990600" indent="19050" algn="just">
              <a:buFont typeface="Wingdings" panose="05000000000000000000" pitchFamily="2" charset="2"/>
              <a:buChar char="Ø"/>
            </a:pPr>
            <a:r>
              <a:rPr lang="pt-BR" sz="2300" b="1" dirty="0" smtClean="0">
                <a:solidFill>
                  <a:srgbClr val="00B050"/>
                </a:solidFill>
              </a:rPr>
              <a:t>Obras realizadas sem as devidas licenças </a:t>
            </a:r>
          </a:p>
          <a:p>
            <a:pPr marL="990600" indent="19050" algn="just">
              <a:buFont typeface="Wingdings" panose="05000000000000000000" pitchFamily="2" charset="2"/>
              <a:buChar char="Ø"/>
            </a:pPr>
            <a:r>
              <a:rPr lang="pt-BR" sz="2300" b="1" dirty="0" smtClean="0">
                <a:solidFill>
                  <a:srgbClr val="00B050"/>
                </a:solidFill>
              </a:rPr>
              <a:t>Animais </a:t>
            </a:r>
            <a:endParaRPr lang="pt-BR" sz="2300" b="1" dirty="0">
              <a:solidFill>
                <a:srgbClr val="00B050"/>
              </a:solidFill>
            </a:endParaRPr>
          </a:p>
          <a:p>
            <a:endParaRPr lang="pt-BR" b="1" dirty="0"/>
          </a:p>
          <a:p>
            <a:endParaRPr lang="pt-BR" b="1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0" y="3343275"/>
            <a:ext cx="4705351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1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Do Uso Anormal da Propriedade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965421" y="2795349"/>
            <a:ext cx="252073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Quais casos mais comuns desse tipo de uso anormal? </a:t>
            </a:r>
            <a:endParaRPr lang="pt-BR" sz="2400" b="1" i="1" dirty="0">
              <a:solidFill>
                <a:srgbClr val="00B050"/>
              </a:solidFill>
            </a:endParaRPr>
          </a:p>
          <a:p>
            <a:pPr marL="1438275" algn="just"/>
            <a:r>
              <a:rPr lang="pt-BR" dirty="0"/>
              <a:t/>
            </a:r>
            <a:br>
              <a:rPr lang="pt-BR" dirty="0"/>
            </a:br>
            <a:endParaRPr lang="pt-BR" b="1" dirty="0" smtClean="0">
              <a:solidFill>
                <a:schemeClr val="accent2"/>
              </a:solidFill>
            </a:endParaRPr>
          </a:p>
          <a:p>
            <a:pPr marL="990600" algn="just"/>
            <a:endParaRPr lang="pt-BR" sz="2300" b="1" dirty="0" smtClean="0">
              <a:solidFill>
                <a:srgbClr val="00B050"/>
              </a:solidFill>
            </a:endParaRPr>
          </a:p>
          <a:p>
            <a:pPr marL="990600" algn="just"/>
            <a:endParaRPr lang="pt-BR" sz="2300" b="1" dirty="0" smtClean="0">
              <a:solidFill>
                <a:srgbClr val="00B050"/>
              </a:solidFill>
            </a:endParaRPr>
          </a:p>
          <a:p>
            <a:pPr marL="990600" indent="19050" algn="just">
              <a:buFont typeface="Wingdings" panose="05000000000000000000" pitchFamily="2" charset="2"/>
              <a:buChar char="Ø"/>
            </a:pPr>
            <a:endParaRPr lang="pt-BR" b="1" dirty="0"/>
          </a:p>
          <a:p>
            <a:endParaRPr lang="pt-BR" b="1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720" y="3191808"/>
            <a:ext cx="6178330" cy="366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Do Uso Anormal da Propriedade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965421" y="2795349"/>
            <a:ext cx="324463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b="1" i="1" dirty="0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Quais casos mais comuns desse tipo de uso anormal? </a:t>
            </a:r>
            <a:endParaRPr lang="pt-BR" sz="2400" b="1" i="1" dirty="0">
              <a:solidFill>
                <a:srgbClr val="00B050"/>
              </a:solidFill>
            </a:endParaRPr>
          </a:p>
          <a:p>
            <a:pPr marL="1438275" algn="just"/>
            <a:r>
              <a:rPr lang="pt-BR" dirty="0"/>
              <a:t/>
            </a:r>
            <a:br>
              <a:rPr lang="pt-BR" dirty="0"/>
            </a:br>
            <a:endParaRPr lang="pt-BR" b="1" dirty="0" smtClean="0">
              <a:solidFill>
                <a:schemeClr val="accent2"/>
              </a:solidFill>
            </a:endParaRPr>
          </a:p>
          <a:p>
            <a:pPr marL="990600" algn="just"/>
            <a:endParaRPr lang="pt-BR" sz="2300" b="1" dirty="0" smtClean="0">
              <a:solidFill>
                <a:srgbClr val="00B050"/>
              </a:solidFill>
            </a:endParaRPr>
          </a:p>
          <a:p>
            <a:pPr marL="990600" algn="just"/>
            <a:endParaRPr lang="pt-BR" sz="2300" b="1" dirty="0" smtClean="0">
              <a:solidFill>
                <a:srgbClr val="00B050"/>
              </a:solidFill>
            </a:endParaRPr>
          </a:p>
          <a:p>
            <a:pPr marL="990600" indent="19050" algn="just">
              <a:buFont typeface="Wingdings" panose="05000000000000000000" pitchFamily="2" charset="2"/>
              <a:buChar char="Ø"/>
            </a:pPr>
            <a:endParaRPr lang="pt-BR" b="1" dirty="0"/>
          </a:p>
          <a:p>
            <a:endParaRPr lang="pt-BR" b="1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675" y="3286125"/>
            <a:ext cx="6781767" cy="347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 - Sala da Diretoria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6234</TotalTime>
  <Words>1554</Words>
  <Application>Microsoft Office PowerPoint</Application>
  <PresentationFormat>Widescreen</PresentationFormat>
  <Paragraphs>369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7" baseType="lpstr">
      <vt:lpstr>Arial</vt:lpstr>
      <vt:lpstr>Century Gothic</vt:lpstr>
      <vt:lpstr>Wingdings</vt:lpstr>
      <vt:lpstr>Wingdings 3</vt:lpstr>
      <vt:lpstr>Íon - Sala da Diretoria</vt:lpstr>
      <vt:lpstr>              Direito de Vizinhança  </vt:lpstr>
      <vt:lpstr>Direitos de Vizinhança </vt:lpstr>
      <vt:lpstr>Direitos de Vizinhança </vt:lpstr>
      <vt:lpstr>Direitos de Vizinhança </vt:lpstr>
      <vt:lpstr>Do Uso Anormal da Propriedade </vt:lpstr>
      <vt:lpstr>Do Uso Anormal da Propriedade </vt:lpstr>
      <vt:lpstr>Do Uso Anormal da Propriedade </vt:lpstr>
      <vt:lpstr>Do Uso Anormal da Propriedade </vt:lpstr>
      <vt:lpstr>Do Uso Anormal da Propriedade </vt:lpstr>
      <vt:lpstr>Do Uso Anormal da Propriedade </vt:lpstr>
      <vt:lpstr>Do Uso Anormal da Propriedade </vt:lpstr>
      <vt:lpstr>Do Uso Anormal da Propriedade </vt:lpstr>
      <vt:lpstr>Das Árvores Limítrofes </vt:lpstr>
      <vt:lpstr>Das Árvores Limítrofes </vt:lpstr>
      <vt:lpstr>Das Árvores Limítrofes </vt:lpstr>
      <vt:lpstr>Direito de passagem</vt:lpstr>
      <vt:lpstr>Direito de passagem</vt:lpstr>
      <vt:lpstr>Direito de passagem</vt:lpstr>
      <vt:lpstr>Dos Limites entre Prédios e do Direito de Tapagem </vt:lpstr>
      <vt:lpstr>Dos Limites entre Prédios e do Direito de Tapagem </vt:lpstr>
      <vt:lpstr>Dos Limites entre Prédios e do Direito de Tapagem </vt:lpstr>
      <vt:lpstr>Dos Limites entre Prédios e do Direito de Tapagem </vt:lpstr>
      <vt:lpstr>Dos Limites entre Prédios e do Direito de Tapagem </vt:lpstr>
      <vt:lpstr>Dos Limites entre Prédios e do Direito de Tapagem </vt:lpstr>
      <vt:lpstr>Direito de construir</vt:lpstr>
      <vt:lpstr>Direito de construir</vt:lpstr>
      <vt:lpstr>Direito de construir</vt:lpstr>
      <vt:lpstr>Direito de construir</vt:lpstr>
      <vt:lpstr>Direito de construir</vt:lpstr>
      <vt:lpstr>Direito de construir</vt:lpstr>
      <vt:lpstr>Direito de construir</vt:lpstr>
      <vt:lpstr>Obrigada!!!!!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Direito Imobiliário</dc:title>
  <dc:creator>Fernanda Ferreira</dc:creator>
  <cp:lastModifiedBy>Fernanda Ferreira</cp:lastModifiedBy>
  <cp:revision>148</cp:revision>
  <dcterms:created xsi:type="dcterms:W3CDTF">2020-08-12T03:24:40Z</dcterms:created>
  <dcterms:modified xsi:type="dcterms:W3CDTF">2023-11-23T22:18:16Z</dcterms:modified>
</cp:coreProperties>
</file>